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48" r:id="rId1"/>
    <p:sldMasterId id="2147483672" r:id="rId2"/>
  </p:sldMasterIdLst>
  <p:notesMasterIdLst>
    <p:notesMasterId r:id="rId11"/>
  </p:notesMasterIdLst>
  <p:sldIdLst>
    <p:sldId id="256" r:id="rId3"/>
    <p:sldId id="284" r:id="rId4"/>
    <p:sldId id="285" r:id="rId5"/>
    <p:sldId id="286" r:id="rId6"/>
    <p:sldId id="269" r:id="rId7"/>
    <p:sldId id="261" r:id="rId8"/>
    <p:sldId id="262" r:id="rId9"/>
    <p:sldId id="265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Roboto" panose="02000000000000000000" pitchFamily="2" charset="0"/>
      <p:regular r:id="rId16"/>
      <p:bold r:id="rId17"/>
      <p:italic r:id="rId18"/>
      <p:boldItalic r:id="rId19"/>
    </p:embeddedFont>
  </p:embeddedFontLst>
  <p:custDataLst>
    <p:tags r:id="rId20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103">
          <p15:clr>
            <a:srgbClr val="9AA0A6"/>
          </p15:clr>
        </p15:guide>
        <p15:guide id="2" orient="horz" pos="162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0" roundtripDataSignature="AMtx7mj8K/7t4O2Kg0iLqjEuzoQYTIEI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9D0DF23-343E-4C1C-9C96-985A71C1752F}">
  <a:tblStyle styleId="{A9D0DF23-343E-4C1C-9C96-985A71C1752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BBE1E86-07C7-4649-BE48-AA577A6D8EB1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/>
    <p:restoredTop sz="94713"/>
  </p:normalViewPr>
  <p:slideViewPr>
    <p:cSldViewPr snapToGrid="0">
      <p:cViewPr varScale="1">
        <p:scale>
          <a:sx n="144" d="100"/>
          <a:sy n="144" d="100"/>
        </p:scale>
        <p:origin x="544" y="192"/>
      </p:cViewPr>
      <p:guideLst>
        <p:guide pos="103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50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ags" Target="tags/tag1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0bd007a1b2_0_3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0bd007a1b2_0_3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4872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8f48f4e756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8f48f4e756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7499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0bd007a1b2_0_6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0bd007a1b2_0_6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075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0bd007a1b2_0_6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0bd007a1b2_0_6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8151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0bd007a1b2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0bd007a1b2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2685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3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3" name="Google Shape;103;p5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4" name="Google Shape;104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04D71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5"/>
          <p:cNvSpPr txBox="1">
            <a:spLocks noGrp="1"/>
          </p:cNvSpPr>
          <p:nvPr>
            <p:ph type="title"/>
          </p:nvPr>
        </p:nvSpPr>
        <p:spPr>
          <a:xfrm>
            <a:off x="311700" y="155450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DE00"/>
              </a:buClr>
              <a:buSzPts val="3600"/>
              <a:buNone/>
              <a:defRPr sz="3600">
                <a:solidFill>
                  <a:srgbClr val="CFDE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7" name="Google Shape;107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8" name="Google Shape;108;p55"/>
          <p:cNvSpPr/>
          <p:nvPr/>
        </p:nvSpPr>
        <p:spPr>
          <a:xfrm>
            <a:off x="6962775" y="-1694"/>
            <a:ext cx="2181225" cy="150813"/>
          </a:xfrm>
          <a:custGeom>
            <a:avLst/>
            <a:gdLst/>
            <a:ahLst/>
            <a:cxnLst/>
            <a:rect l="l" t="t" r="r" b="b"/>
            <a:pathLst>
              <a:path w="1374" h="95" extrusionOk="0">
                <a:moveTo>
                  <a:pt x="96" y="0"/>
                </a:moveTo>
                <a:lnTo>
                  <a:pt x="90" y="0"/>
                </a:lnTo>
                <a:lnTo>
                  <a:pt x="0" y="95"/>
                </a:lnTo>
                <a:lnTo>
                  <a:pt x="6" y="95"/>
                </a:lnTo>
                <a:lnTo>
                  <a:pt x="1374" y="95"/>
                </a:lnTo>
                <a:lnTo>
                  <a:pt x="13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333E4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55"/>
          <p:cNvSpPr/>
          <p:nvPr/>
        </p:nvSpPr>
        <p:spPr>
          <a:xfrm>
            <a:off x="6829425" y="-1694"/>
            <a:ext cx="276225" cy="150813"/>
          </a:xfrm>
          <a:custGeom>
            <a:avLst/>
            <a:gdLst/>
            <a:ahLst/>
            <a:cxnLst/>
            <a:rect l="l" t="t" r="r" b="b"/>
            <a:pathLst>
              <a:path w="174" h="95" extrusionOk="0">
                <a:moveTo>
                  <a:pt x="96" y="0"/>
                </a:moveTo>
                <a:lnTo>
                  <a:pt x="96" y="0"/>
                </a:lnTo>
                <a:lnTo>
                  <a:pt x="0" y="95"/>
                </a:lnTo>
                <a:lnTo>
                  <a:pt x="6" y="95"/>
                </a:lnTo>
                <a:lnTo>
                  <a:pt x="84" y="95"/>
                </a:lnTo>
                <a:lnTo>
                  <a:pt x="1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CFDE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55"/>
          <p:cNvSpPr/>
          <p:nvPr/>
        </p:nvSpPr>
        <p:spPr>
          <a:xfrm>
            <a:off x="-1" y="-1694"/>
            <a:ext cx="6981825" cy="150813"/>
          </a:xfrm>
          <a:custGeom>
            <a:avLst/>
            <a:gdLst/>
            <a:ahLst/>
            <a:cxnLst/>
            <a:rect l="l" t="t" r="r" b="b"/>
            <a:pathLst>
              <a:path w="4398" h="95" extrusionOk="0">
                <a:moveTo>
                  <a:pt x="4398" y="0"/>
                </a:moveTo>
                <a:lnTo>
                  <a:pt x="0" y="0"/>
                </a:lnTo>
                <a:lnTo>
                  <a:pt x="0" y="95"/>
                </a:lnTo>
                <a:lnTo>
                  <a:pt x="4302" y="95"/>
                </a:lnTo>
                <a:lnTo>
                  <a:pt x="4398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5"/>
          <p:cNvSpPr txBox="1">
            <a:spLocks noGrp="1"/>
          </p:cNvSpPr>
          <p:nvPr>
            <p:ph type="subTitle" idx="1"/>
          </p:nvPr>
        </p:nvSpPr>
        <p:spPr>
          <a:xfrm>
            <a:off x="271025" y="2576600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DE00"/>
              </a:buClr>
              <a:buSzPts val="3000"/>
              <a:buNone/>
              <a:defRPr sz="3000">
                <a:solidFill>
                  <a:srgbClr val="CFDE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6"/>
          <p:cNvSpPr txBox="1">
            <a:spLocks noGrp="1"/>
          </p:cNvSpPr>
          <p:nvPr>
            <p:ph type="title"/>
          </p:nvPr>
        </p:nvSpPr>
        <p:spPr>
          <a:xfrm>
            <a:off x="178125" y="2603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6"/>
          <p:cNvSpPr txBox="1">
            <a:spLocks noGrp="1"/>
          </p:cNvSpPr>
          <p:nvPr>
            <p:ph type="body" idx="1"/>
          </p:nvPr>
        </p:nvSpPr>
        <p:spPr>
          <a:xfrm>
            <a:off x="178125" y="9042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5" name="Google Shape;115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6" name="Google Shape;116;p56"/>
          <p:cNvSpPr/>
          <p:nvPr/>
        </p:nvSpPr>
        <p:spPr>
          <a:xfrm>
            <a:off x="6962775" y="-1694"/>
            <a:ext cx="2181225" cy="150813"/>
          </a:xfrm>
          <a:custGeom>
            <a:avLst/>
            <a:gdLst/>
            <a:ahLst/>
            <a:cxnLst/>
            <a:rect l="l" t="t" r="r" b="b"/>
            <a:pathLst>
              <a:path w="1374" h="95" extrusionOk="0">
                <a:moveTo>
                  <a:pt x="96" y="0"/>
                </a:moveTo>
                <a:lnTo>
                  <a:pt x="90" y="0"/>
                </a:lnTo>
                <a:lnTo>
                  <a:pt x="0" y="95"/>
                </a:lnTo>
                <a:lnTo>
                  <a:pt x="6" y="95"/>
                </a:lnTo>
                <a:lnTo>
                  <a:pt x="1374" y="95"/>
                </a:lnTo>
                <a:lnTo>
                  <a:pt x="13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333E4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6"/>
          <p:cNvSpPr/>
          <p:nvPr/>
        </p:nvSpPr>
        <p:spPr>
          <a:xfrm>
            <a:off x="6829425" y="-1694"/>
            <a:ext cx="276225" cy="150813"/>
          </a:xfrm>
          <a:custGeom>
            <a:avLst/>
            <a:gdLst/>
            <a:ahLst/>
            <a:cxnLst/>
            <a:rect l="l" t="t" r="r" b="b"/>
            <a:pathLst>
              <a:path w="174" h="95" extrusionOk="0">
                <a:moveTo>
                  <a:pt x="96" y="0"/>
                </a:moveTo>
                <a:lnTo>
                  <a:pt x="96" y="0"/>
                </a:lnTo>
                <a:lnTo>
                  <a:pt x="0" y="95"/>
                </a:lnTo>
                <a:lnTo>
                  <a:pt x="6" y="95"/>
                </a:lnTo>
                <a:lnTo>
                  <a:pt x="84" y="95"/>
                </a:lnTo>
                <a:lnTo>
                  <a:pt x="1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CFDE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6"/>
          <p:cNvSpPr/>
          <p:nvPr/>
        </p:nvSpPr>
        <p:spPr>
          <a:xfrm>
            <a:off x="-1" y="-1694"/>
            <a:ext cx="6981825" cy="150813"/>
          </a:xfrm>
          <a:custGeom>
            <a:avLst/>
            <a:gdLst/>
            <a:ahLst/>
            <a:cxnLst/>
            <a:rect l="l" t="t" r="r" b="b"/>
            <a:pathLst>
              <a:path w="4398" h="95" extrusionOk="0">
                <a:moveTo>
                  <a:pt x="4398" y="0"/>
                </a:moveTo>
                <a:lnTo>
                  <a:pt x="0" y="0"/>
                </a:lnTo>
                <a:lnTo>
                  <a:pt x="0" y="95"/>
                </a:lnTo>
                <a:lnTo>
                  <a:pt x="4302" y="95"/>
                </a:lnTo>
                <a:lnTo>
                  <a:pt x="4398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7"/>
          <p:cNvSpPr txBox="1">
            <a:spLocks noGrp="1"/>
          </p:cNvSpPr>
          <p:nvPr>
            <p:ph type="title"/>
          </p:nvPr>
        </p:nvSpPr>
        <p:spPr>
          <a:xfrm>
            <a:off x="267750" y="165750"/>
            <a:ext cx="8608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5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5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3" name="Google Shape;123;p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8"/>
          <p:cNvSpPr txBox="1">
            <a:spLocks noGrp="1"/>
          </p:cNvSpPr>
          <p:nvPr>
            <p:ph type="title"/>
          </p:nvPr>
        </p:nvSpPr>
        <p:spPr>
          <a:xfrm>
            <a:off x="351575" y="1577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7" name="Google Shape;127;p58"/>
          <p:cNvSpPr/>
          <p:nvPr/>
        </p:nvSpPr>
        <p:spPr>
          <a:xfrm>
            <a:off x="6962775" y="-1694"/>
            <a:ext cx="2181225" cy="150813"/>
          </a:xfrm>
          <a:custGeom>
            <a:avLst/>
            <a:gdLst/>
            <a:ahLst/>
            <a:cxnLst/>
            <a:rect l="l" t="t" r="r" b="b"/>
            <a:pathLst>
              <a:path w="1374" h="95" extrusionOk="0">
                <a:moveTo>
                  <a:pt x="96" y="0"/>
                </a:moveTo>
                <a:lnTo>
                  <a:pt x="90" y="0"/>
                </a:lnTo>
                <a:lnTo>
                  <a:pt x="0" y="95"/>
                </a:lnTo>
                <a:lnTo>
                  <a:pt x="6" y="95"/>
                </a:lnTo>
                <a:lnTo>
                  <a:pt x="1374" y="95"/>
                </a:lnTo>
                <a:lnTo>
                  <a:pt x="13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333E4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58"/>
          <p:cNvSpPr/>
          <p:nvPr/>
        </p:nvSpPr>
        <p:spPr>
          <a:xfrm>
            <a:off x="6829425" y="-1694"/>
            <a:ext cx="276225" cy="150813"/>
          </a:xfrm>
          <a:custGeom>
            <a:avLst/>
            <a:gdLst/>
            <a:ahLst/>
            <a:cxnLst/>
            <a:rect l="l" t="t" r="r" b="b"/>
            <a:pathLst>
              <a:path w="174" h="95" extrusionOk="0">
                <a:moveTo>
                  <a:pt x="96" y="0"/>
                </a:moveTo>
                <a:lnTo>
                  <a:pt x="96" y="0"/>
                </a:lnTo>
                <a:lnTo>
                  <a:pt x="0" y="95"/>
                </a:lnTo>
                <a:lnTo>
                  <a:pt x="6" y="95"/>
                </a:lnTo>
                <a:lnTo>
                  <a:pt x="84" y="95"/>
                </a:lnTo>
                <a:lnTo>
                  <a:pt x="1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CFDE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58"/>
          <p:cNvSpPr/>
          <p:nvPr/>
        </p:nvSpPr>
        <p:spPr>
          <a:xfrm>
            <a:off x="-1" y="-1694"/>
            <a:ext cx="6981825" cy="150813"/>
          </a:xfrm>
          <a:custGeom>
            <a:avLst/>
            <a:gdLst/>
            <a:ahLst/>
            <a:cxnLst/>
            <a:rect l="l" t="t" r="r" b="b"/>
            <a:pathLst>
              <a:path w="4398" h="95" extrusionOk="0">
                <a:moveTo>
                  <a:pt x="4398" y="0"/>
                </a:moveTo>
                <a:lnTo>
                  <a:pt x="0" y="0"/>
                </a:lnTo>
                <a:lnTo>
                  <a:pt x="0" y="95"/>
                </a:lnTo>
                <a:lnTo>
                  <a:pt x="4302" y="95"/>
                </a:lnTo>
                <a:lnTo>
                  <a:pt x="4398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2" name="Google Shape;132;p5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3" name="Google Shape;133;p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4" name="Google Shape;134;p59"/>
          <p:cNvSpPr/>
          <p:nvPr/>
        </p:nvSpPr>
        <p:spPr>
          <a:xfrm>
            <a:off x="6962775" y="-1694"/>
            <a:ext cx="2181225" cy="150813"/>
          </a:xfrm>
          <a:custGeom>
            <a:avLst/>
            <a:gdLst/>
            <a:ahLst/>
            <a:cxnLst/>
            <a:rect l="l" t="t" r="r" b="b"/>
            <a:pathLst>
              <a:path w="1374" h="95" extrusionOk="0">
                <a:moveTo>
                  <a:pt x="96" y="0"/>
                </a:moveTo>
                <a:lnTo>
                  <a:pt x="90" y="0"/>
                </a:lnTo>
                <a:lnTo>
                  <a:pt x="0" y="95"/>
                </a:lnTo>
                <a:lnTo>
                  <a:pt x="6" y="95"/>
                </a:lnTo>
                <a:lnTo>
                  <a:pt x="1374" y="95"/>
                </a:lnTo>
                <a:lnTo>
                  <a:pt x="13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333E4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59"/>
          <p:cNvSpPr/>
          <p:nvPr/>
        </p:nvSpPr>
        <p:spPr>
          <a:xfrm>
            <a:off x="6829425" y="-1694"/>
            <a:ext cx="276225" cy="150813"/>
          </a:xfrm>
          <a:custGeom>
            <a:avLst/>
            <a:gdLst/>
            <a:ahLst/>
            <a:cxnLst/>
            <a:rect l="l" t="t" r="r" b="b"/>
            <a:pathLst>
              <a:path w="174" h="95" extrusionOk="0">
                <a:moveTo>
                  <a:pt x="96" y="0"/>
                </a:moveTo>
                <a:lnTo>
                  <a:pt x="96" y="0"/>
                </a:lnTo>
                <a:lnTo>
                  <a:pt x="0" y="95"/>
                </a:lnTo>
                <a:lnTo>
                  <a:pt x="6" y="95"/>
                </a:lnTo>
                <a:lnTo>
                  <a:pt x="84" y="95"/>
                </a:lnTo>
                <a:lnTo>
                  <a:pt x="1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CFDE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59"/>
          <p:cNvSpPr/>
          <p:nvPr/>
        </p:nvSpPr>
        <p:spPr>
          <a:xfrm>
            <a:off x="-1" y="-1694"/>
            <a:ext cx="6981825" cy="150813"/>
          </a:xfrm>
          <a:custGeom>
            <a:avLst/>
            <a:gdLst/>
            <a:ahLst/>
            <a:cxnLst/>
            <a:rect l="l" t="t" r="r" b="b"/>
            <a:pathLst>
              <a:path w="4398" h="95" extrusionOk="0">
                <a:moveTo>
                  <a:pt x="4398" y="0"/>
                </a:moveTo>
                <a:lnTo>
                  <a:pt x="0" y="0"/>
                </a:lnTo>
                <a:lnTo>
                  <a:pt x="0" y="95"/>
                </a:lnTo>
                <a:lnTo>
                  <a:pt x="4302" y="95"/>
                </a:lnTo>
                <a:lnTo>
                  <a:pt x="4398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9" name="Google Shape;139;p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0" name="Google Shape;140;p60"/>
          <p:cNvSpPr/>
          <p:nvPr/>
        </p:nvSpPr>
        <p:spPr>
          <a:xfrm>
            <a:off x="6962775" y="-1694"/>
            <a:ext cx="2181225" cy="150813"/>
          </a:xfrm>
          <a:custGeom>
            <a:avLst/>
            <a:gdLst/>
            <a:ahLst/>
            <a:cxnLst/>
            <a:rect l="l" t="t" r="r" b="b"/>
            <a:pathLst>
              <a:path w="1374" h="95" extrusionOk="0">
                <a:moveTo>
                  <a:pt x="96" y="0"/>
                </a:moveTo>
                <a:lnTo>
                  <a:pt x="90" y="0"/>
                </a:lnTo>
                <a:lnTo>
                  <a:pt x="0" y="95"/>
                </a:lnTo>
                <a:lnTo>
                  <a:pt x="6" y="95"/>
                </a:lnTo>
                <a:lnTo>
                  <a:pt x="1374" y="95"/>
                </a:lnTo>
                <a:lnTo>
                  <a:pt x="13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333E4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60"/>
          <p:cNvSpPr/>
          <p:nvPr/>
        </p:nvSpPr>
        <p:spPr>
          <a:xfrm>
            <a:off x="6829425" y="-1694"/>
            <a:ext cx="276225" cy="150813"/>
          </a:xfrm>
          <a:custGeom>
            <a:avLst/>
            <a:gdLst/>
            <a:ahLst/>
            <a:cxnLst/>
            <a:rect l="l" t="t" r="r" b="b"/>
            <a:pathLst>
              <a:path w="174" h="95" extrusionOk="0">
                <a:moveTo>
                  <a:pt x="96" y="0"/>
                </a:moveTo>
                <a:lnTo>
                  <a:pt x="96" y="0"/>
                </a:lnTo>
                <a:lnTo>
                  <a:pt x="0" y="95"/>
                </a:lnTo>
                <a:lnTo>
                  <a:pt x="6" y="95"/>
                </a:lnTo>
                <a:lnTo>
                  <a:pt x="84" y="95"/>
                </a:lnTo>
                <a:lnTo>
                  <a:pt x="1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CFDE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0"/>
          <p:cNvSpPr/>
          <p:nvPr/>
        </p:nvSpPr>
        <p:spPr>
          <a:xfrm>
            <a:off x="-1" y="-1694"/>
            <a:ext cx="6981825" cy="150813"/>
          </a:xfrm>
          <a:custGeom>
            <a:avLst/>
            <a:gdLst/>
            <a:ahLst/>
            <a:cxnLst/>
            <a:rect l="l" t="t" r="r" b="b"/>
            <a:pathLst>
              <a:path w="4398" h="95" extrusionOk="0">
                <a:moveTo>
                  <a:pt x="4398" y="0"/>
                </a:moveTo>
                <a:lnTo>
                  <a:pt x="0" y="0"/>
                </a:lnTo>
                <a:lnTo>
                  <a:pt x="0" y="95"/>
                </a:lnTo>
                <a:lnTo>
                  <a:pt x="4302" y="95"/>
                </a:lnTo>
                <a:lnTo>
                  <a:pt x="4398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6" name="Google Shape;146;p6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7" name="Google Shape;147;p6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8" name="Google Shape;148;p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3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7" name="Google Shape;17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51" name="Google Shape;151;p6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4" name="Google Shape;154;p6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5" name="Google Shape;155;p6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8" name="Google Shape;158;p64"/>
          <p:cNvSpPr/>
          <p:nvPr/>
        </p:nvSpPr>
        <p:spPr>
          <a:xfrm>
            <a:off x="6962775" y="-1694"/>
            <a:ext cx="2181225" cy="150813"/>
          </a:xfrm>
          <a:custGeom>
            <a:avLst/>
            <a:gdLst/>
            <a:ahLst/>
            <a:cxnLst/>
            <a:rect l="l" t="t" r="r" b="b"/>
            <a:pathLst>
              <a:path w="1374" h="95" extrusionOk="0">
                <a:moveTo>
                  <a:pt x="96" y="0"/>
                </a:moveTo>
                <a:lnTo>
                  <a:pt x="90" y="0"/>
                </a:lnTo>
                <a:lnTo>
                  <a:pt x="0" y="95"/>
                </a:lnTo>
                <a:lnTo>
                  <a:pt x="6" y="95"/>
                </a:lnTo>
                <a:lnTo>
                  <a:pt x="1374" y="95"/>
                </a:lnTo>
                <a:lnTo>
                  <a:pt x="13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333E4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4"/>
          <p:cNvSpPr/>
          <p:nvPr/>
        </p:nvSpPr>
        <p:spPr>
          <a:xfrm>
            <a:off x="6829425" y="-1694"/>
            <a:ext cx="276225" cy="150813"/>
          </a:xfrm>
          <a:custGeom>
            <a:avLst/>
            <a:gdLst/>
            <a:ahLst/>
            <a:cxnLst/>
            <a:rect l="l" t="t" r="r" b="b"/>
            <a:pathLst>
              <a:path w="174" h="95" extrusionOk="0">
                <a:moveTo>
                  <a:pt x="96" y="0"/>
                </a:moveTo>
                <a:lnTo>
                  <a:pt x="96" y="0"/>
                </a:lnTo>
                <a:lnTo>
                  <a:pt x="0" y="95"/>
                </a:lnTo>
                <a:lnTo>
                  <a:pt x="6" y="95"/>
                </a:lnTo>
                <a:lnTo>
                  <a:pt x="84" y="95"/>
                </a:lnTo>
                <a:lnTo>
                  <a:pt x="174" y="0"/>
                </a:lnTo>
                <a:lnTo>
                  <a:pt x="96" y="0"/>
                </a:lnTo>
                <a:close/>
              </a:path>
            </a:pathLst>
          </a:custGeom>
          <a:solidFill>
            <a:srgbClr val="CFDE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64"/>
          <p:cNvSpPr/>
          <p:nvPr/>
        </p:nvSpPr>
        <p:spPr>
          <a:xfrm>
            <a:off x="-1" y="-1694"/>
            <a:ext cx="6981825" cy="150813"/>
          </a:xfrm>
          <a:custGeom>
            <a:avLst/>
            <a:gdLst/>
            <a:ahLst/>
            <a:cxnLst/>
            <a:rect l="l" t="t" r="r" b="b"/>
            <a:pathLst>
              <a:path w="4398" h="95" extrusionOk="0">
                <a:moveTo>
                  <a:pt x="4398" y="0"/>
                </a:moveTo>
                <a:lnTo>
                  <a:pt x="0" y="0"/>
                </a:lnTo>
                <a:lnTo>
                  <a:pt x="0" y="95"/>
                </a:lnTo>
                <a:lnTo>
                  <a:pt x="4302" y="95"/>
                </a:lnTo>
                <a:lnTo>
                  <a:pt x="4398" y="0"/>
                </a:lnTo>
                <a:close/>
              </a:path>
            </a:pathLst>
          </a:custGeom>
          <a:solidFill>
            <a:srgbClr val="004D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3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3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3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800"/>
              <a:buFont typeface="Calibri"/>
              <a:buNone/>
              <a:defRPr sz="2800" b="0" i="0" u="none" strike="noStrike" cap="none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29"/>
          <p:cNvPicPr preferRelativeResize="0"/>
          <p:nvPr/>
        </p:nvPicPr>
        <p:blipFill rotWithShape="1">
          <a:blip r:embed="rId13">
            <a:alphaModFix/>
          </a:blip>
          <a:srcRect l="385" r="386" b="63321"/>
          <a:stretch/>
        </p:blipFill>
        <p:spPr>
          <a:xfrm>
            <a:off x="0" y="-36275"/>
            <a:ext cx="9143999" cy="3465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3"/>
          <p:cNvSpPr txBox="1">
            <a:spLocks noGrp="1"/>
          </p:cNvSpPr>
          <p:nvPr>
            <p:ph type="title"/>
          </p:nvPr>
        </p:nvSpPr>
        <p:spPr>
          <a:xfrm>
            <a:off x="351575" y="1577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53"/>
          <p:cNvSpPr txBox="1">
            <a:spLocks noGrp="1"/>
          </p:cNvSpPr>
          <p:nvPr>
            <p:ph type="body" idx="1"/>
          </p:nvPr>
        </p:nvSpPr>
        <p:spPr>
          <a:xfrm>
            <a:off x="351575" y="8635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0" name="Google Shape;100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"/>
          <p:cNvSpPr txBox="1">
            <a:spLocks noGrp="1"/>
          </p:cNvSpPr>
          <p:nvPr>
            <p:ph type="title"/>
          </p:nvPr>
        </p:nvSpPr>
        <p:spPr>
          <a:xfrm>
            <a:off x="86152" y="1316409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-CA" sz="3200" b="1" dirty="0" err="1"/>
              <a:t>Partager</a:t>
            </a:r>
            <a:r>
              <a:rPr lang="en-CA" sz="3200" b="1" dirty="0"/>
              <a:t> les </a:t>
            </a:r>
            <a:r>
              <a:rPr lang="en-CA" sz="3200" b="1" dirty="0" err="1"/>
              <a:t>idées</a:t>
            </a:r>
            <a:r>
              <a:rPr lang="en-CA" sz="3200" b="1" dirty="0"/>
              <a:t> </a:t>
            </a:r>
            <a:r>
              <a:rPr lang="en-CA" sz="3200" b="1" dirty="0" err="1"/>
              <a:t>tirées</a:t>
            </a:r>
            <a:r>
              <a:rPr lang="en-CA" sz="3200" b="1" dirty="0"/>
              <a:t> des </a:t>
            </a:r>
            <a:r>
              <a:rPr lang="en-CA" sz="3200" b="1" dirty="0" err="1"/>
              <a:t>données</a:t>
            </a:r>
            <a:r>
              <a:rPr lang="en-CA" sz="3200" b="1" dirty="0"/>
              <a:t> de </a:t>
            </a:r>
            <a:r>
              <a:rPr lang="en-CA" sz="3200" b="1" dirty="0" err="1"/>
              <a:t>rétroaction</a:t>
            </a:r>
            <a:br>
              <a:rPr lang="en-CA" sz="3200" b="1" dirty="0"/>
            </a:br>
            <a:br>
              <a:rPr lang="en" sz="3200" dirty="0"/>
            </a:br>
            <a:r>
              <a:rPr lang="en" sz="21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Modèles</a:t>
            </a:r>
            <a:r>
              <a:rPr lang="en" sz="21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pour </a:t>
            </a:r>
            <a:r>
              <a:rPr lang="en" sz="21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partager</a:t>
            </a:r>
            <a:r>
              <a:rPr lang="en" sz="21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les </a:t>
            </a:r>
            <a:r>
              <a:rPr lang="en" sz="21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tendances</a:t>
            </a:r>
            <a:r>
              <a:rPr lang="en" sz="21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et les points de </a:t>
            </a:r>
            <a:r>
              <a:rPr lang="en" sz="21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vue</a:t>
            </a:r>
            <a:r>
              <a:rPr lang="en" sz="21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qui </a:t>
            </a:r>
            <a:r>
              <a:rPr lang="en" sz="21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découlent</a:t>
            </a:r>
            <a:r>
              <a:rPr lang="en" sz="21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des </a:t>
            </a:r>
            <a:r>
              <a:rPr lang="en" sz="21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commentaires</a:t>
            </a:r>
            <a:r>
              <a:rPr lang="en" sz="21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des </a:t>
            </a:r>
            <a:r>
              <a:rPr lang="en" sz="21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utilisateurs</a:t>
            </a:r>
            <a:endParaRPr sz="21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6" name="Google Shape;16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6"/>
          <p:cNvSpPr txBox="1">
            <a:spLocks noGrp="1"/>
          </p:cNvSpPr>
          <p:nvPr>
            <p:ph type="title"/>
          </p:nvPr>
        </p:nvSpPr>
        <p:spPr>
          <a:xfrm>
            <a:off x="101925" y="336500"/>
            <a:ext cx="905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CA" sz="1800" b="1" dirty="0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Aider les gens </a:t>
            </a:r>
            <a:r>
              <a:rPr lang="en-CA" sz="1800" b="1" dirty="0" err="1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à</a:t>
            </a:r>
            <a:r>
              <a:rPr lang="en-CA" sz="1800" b="1" dirty="0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CA" sz="1800" b="1" dirty="0" err="1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comprendre</a:t>
            </a:r>
            <a:r>
              <a:rPr lang="en-CA" sz="1800" b="1" dirty="0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 comment les </a:t>
            </a:r>
            <a:r>
              <a:rPr lang="en-CA" sz="1800" b="1" dirty="0" err="1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données</a:t>
            </a:r>
            <a:r>
              <a:rPr lang="en-CA" sz="1800" b="1" dirty="0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CA" sz="1800" b="1" dirty="0" err="1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sont</a:t>
            </a:r>
            <a:r>
              <a:rPr lang="en-CA" sz="1800" b="1" dirty="0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CA" sz="1800" b="1" dirty="0" err="1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collectées</a:t>
            </a:r>
            <a:endParaRPr sz="1800" b="1" dirty="0">
              <a:solidFill>
                <a:srgbClr val="11111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6" name="Google Shape;12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8757" y="90505"/>
            <a:ext cx="3171618" cy="554482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6"/>
          <p:cNvSpPr txBox="1">
            <a:spLocks noGrp="1"/>
          </p:cNvSpPr>
          <p:nvPr>
            <p:ph type="body" idx="1"/>
          </p:nvPr>
        </p:nvSpPr>
        <p:spPr>
          <a:xfrm>
            <a:off x="274225" y="978223"/>
            <a:ext cx="5538000" cy="26988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114300" indent="0">
              <a:buNone/>
            </a:pPr>
            <a:r>
              <a:rPr lang="en-CA" b="1" dirty="0" err="1">
                <a:solidFill>
                  <a:schemeClr val="tx1"/>
                </a:solidFill>
              </a:rPr>
              <a:t>Sondage</a:t>
            </a:r>
            <a:r>
              <a:rPr lang="en-CA" b="1" dirty="0">
                <a:solidFill>
                  <a:schemeClr val="tx1"/>
                </a:solidFill>
              </a:rPr>
              <a:t> de </a:t>
            </a:r>
            <a:r>
              <a:rPr lang="en-CA" b="1" dirty="0" err="1">
                <a:solidFill>
                  <a:schemeClr val="tx1"/>
                </a:solidFill>
              </a:rPr>
              <a:t>départ</a:t>
            </a:r>
            <a:r>
              <a:rPr lang="en-CA" b="1" dirty="0">
                <a:solidFill>
                  <a:schemeClr val="tx1"/>
                </a:solidFill>
              </a:rPr>
              <a:t> des sites Web de </a:t>
            </a:r>
            <a:r>
              <a:rPr lang="en-CA" b="1" dirty="0" err="1">
                <a:solidFill>
                  <a:schemeClr val="tx1"/>
                </a:solidFill>
              </a:rPr>
              <a:t>l’ensemble</a:t>
            </a:r>
            <a:r>
              <a:rPr lang="en-CA" b="1" dirty="0">
                <a:solidFill>
                  <a:schemeClr val="tx1"/>
                </a:solidFill>
              </a:rPr>
              <a:t> du GC </a:t>
            </a:r>
            <a:r>
              <a:rPr lang="en-CA" dirty="0" err="1">
                <a:solidFill>
                  <a:schemeClr val="tx1"/>
                </a:solidFill>
              </a:rPr>
              <a:t>dans</a:t>
            </a:r>
            <a:r>
              <a:rPr lang="en-CA" dirty="0">
                <a:solidFill>
                  <a:schemeClr val="tx1"/>
                </a:solidFill>
              </a:rPr>
              <a:t> </a:t>
            </a:r>
            <a:r>
              <a:rPr lang="en-CA" dirty="0" err="1">
                <a:solidFill>
                  <a:schemeClr val="tx1"/>
                </a:solidFill>
              </a:rPr>
              <a:t>lequel</a:t>
            </a:r>
            <a:r>
              <a:rPr lang="en-CA" dirty="0">
                <a:solidFill>
                  <a:schemeClr val="tx1"/>
                </a:solidFill>
              </a:rPr>
              <a:t> les </a:t>
            </a:r>
            <a:r>
              <a:rPr lang="en-CA" dirty="0" err="1">
                <a:solidFill>
                  <a:schemeClr val="tx1"/>
                </a:solidFill>
              </a:rPr>
              <a:t>visiteurs</a:t>
            </a:r>
            <a:r>
              <a:rPr lang="en-CA" dirty="0">
                <a:solidFill>
                  <a:schemeClr val="tx1"/>
                </a:solidFill>
              </a:rPr>
              <a:t> </a:t>
            </a:r>
            <a:r>
              <a:rPr lang="en-CA" dirty="0" err="1">
                <a:solidFill>
                  <a:schemeClr val="tx1"/>
                </a:solidFill>
              </a:rPr>
              <a:t>indiquent</a:t>
            </a:r>
            <a:r>
              <a:rPr lang="en-CA" dirty="0">
                <a:solidFill>
                  <a:schemeClr val="tx1"/>
                </a:solidFill>
              </a:rPr>
              <a:t> la raison de </a:t>
            </a:r>
            <a:r>
              <a:rPr lang="en-CA" dirty="0" err="1">
                <a:solidFill>
                  <a:schemeClr val="tx1"/>
                </a:solidFill>
              </a:rPr>
              <a:t>leur</a:t>
            </a:r>
            <a:r>
              <a:rPr lang="en-CA" dirty="0">
                <a:solidFill>
                  <a:schemeClr val="tx1"/>
                </a:solidFill>
              </a:rPr>
              <a:t> </a:t>
            </a:r>
            <a:r>
              <a:rPr lang="en-CA" dirty="0" err="1">
                <a:solidFill>
                  <a:schemeClr val="tx1"/>
                </a:solidFill>
              </a:rPr>
              <a:t>visite</a:t>
            </a:r>
            <a:r>
              <a:rPr lang="en-CA" dirty="0">
                <a:solidFill>
                  <a:schemeClr val="tx1"/>
                </a:solidFill>
              </a:rPr>
              <a:t> et </a:t>
            </a:r>
            <a:r>
              <a:rPr lang="en-CA" dirty="0" err="1">
                <a:solidFill>
                  <a:schemeClr val="tx1"/>
                </a:solidFill>
              </a:rPr>
              <a:t>évaluent</a:t>
            </a:r>
            <a:r>
              <a:rPr lang="en-CA" dirty="0">
                <a:solidFill>
                  <a:schemeClr val="tx1"/>
                </a:solidFill>
              </a:rPr>
              <a:t> </a:t>
            </a:r>
            <a:r>
              <a:rPr lang="en-CA" dirty="0" err="1">
                <a:solidFill>
                  <a:schemeClr val="tx1"/>
                </a:solidFill>
              </a:rPr>
              <a:t>leur</a:t>
            </a:r>
            <a:r>
              <a:rPr lang="en-CA" dirty="0">
                <a:solidFill>
                  <a:schemeClr val="tx1"/>
                </a:solidFill>
              </a:rPr>
              <a:t> </a:t>
            </a:r>
            <a:r>
              <a:rPr lang="en-CA" dirty="0" err="1">
                <a:solidFill>
                  <a:schemeClr val="tx1"/>
                </a:solidFill>
              </a:rPr>
              <a:t>expérience</a:t>
            </a:r>
            <a:r>
              <a:rPr lang="en-CA" dirty="0">
                <a:solidFill>
                  <a:schemeClr val="tx1"/>
                </a:solidFill>
              </a:rPr>
              <a:t> de service </a:t>
            </a:r>
            <a:r>
              <a:rPr lang="en-CA" dirty="0" err="1">
                <a:solidFill>
                  <a:schemeClr val="tx1"/>
                </a:solidFill>
              </a:rPr>
              <a:t>en</a:t>
            </a:r>
            <a:r>
              <a:rPr lang="en-CA" dirty="0">
                <a:solidFill>
                  <a:schemeClr val="tx1"/>
                </a:solidFill>
              </a:rPr>
              <a:t> </a:t>
            </a:r>
            <a:r>
              <a:rPr lang="en-CA" dirty="0" err="1">
                <a:solidFill>
                  <a:schemeClr val="tx1"/>
                </a:solidFill>
              </a:rPr>
              <a:t>ligne</a:t>
            </a:r>
            <a:r>
              <a:rPr lang="en-CA" dirty="0">
                <a:solidFill>
                  <a:schemeClr val="tx1"/>
                </a:solidFill>
              </a:rPr>
              <a:t> : </a:t>
            </a:r>
          </a:p>
          <a:p>
            <a:r>
              <a:rPr lang="en-CA" dirty="0" err="1">
                <a:solidFill>
                  <a:schemeClr val="tx1"/>
                </a:solidFill>
              </a:rPr>
              <a:t>Mesure</a:t>
            </a:r>
            <a:r>
              <a:rPr lang="en-CA" dirty="0">
                <a:solidFill>
                  <a:schemeClr val="tx1"/>
                </a:solidFill>
              </a:rPr>
              <a:t> le </a:t>
            </a:r>
            <a:r>
              <a:rPr lang="en-CA" dirty="0" err="1">
                <a:solidFill>
                  <a:schemeClr val="tx1"/>
                </a:solidFill>
              </a:rPr>
              <a:t>taux</a:t>
            </a:r>
            <a:r>
              <a:rPr lang="en-CA" dirty="0">
                <a:solidFill>
                  <a:schemeClr val="tx1"/>
                </a:solidFill>
              </a:rPr>
              <a:t> de </a:t>
            </a:r>
            <a:r>
              <a:rPr lang="en-CA" dirty="0" err="1">
                <a:solidFill>
                  <a:schemeClr val="tx1"/>
                </a:solidFill>
              </a:rPr>
              <a:t>réussite</a:t>
            </a:r>
            <a:r>
              <a:rPr lang="en-CA" dirty="0">
                <a:solidFill>
                  <a:schemeClr val="tx1"/>
                </a:solidFill>
              </a:rPr>
              <a:t> des </a:t>
            </a:r>
            <a:r>
              <a:rPr lang="en-CA" dirty="0" err="1">
                <a:solidFill>
                  <a:schemeClr val="tx1"/>
                </a:solidFill>
              </a:rPr>
              <a:t>tâches</a:t>
            </a:r>
            <a:r>
              <a:rPr lang="en-CA" dirty="0">
                <a:solidFill>
                  <a:schemeClr val="tx1"/>
                </a:solidFill>
              </a:rPr>
              <a:t>, la </a:t>
            </a:r>
            <a:r>
              <a:rPr lang="en-CA" dirty="0" err="1">
                <a:solidFill>
                  <a:schemeClr val="tx1"/>
                </a:solidFill>
              </a:rPr>
              <a:t>facilité</a:t>
            </a:r>
            <a:r>
              <a:rPr lang="en-CA" dirty="0">
                <a:solidFill>
                  <a:schemeClr val="tx1"/>
                </a:solidFill>
              </a:rPr>
              <a:t> et la satisfaction </a:t>
            </a:r>
            <a:br>
              <a:rPr lang="en-CA" dirty="0">
                <a:solidFill>
                  <a:schemeClr val="tx1"/>
                </a:solidFill>
              </a:rPr>
            </a:br>
            <a:endParaRPr lang="en-CA" dirty="0">
              <a:solidFill>
                <a:schemeClr val="tx1"/>
              </a:solidFill>
            </a:endParaRPr>
          </a:p>
          <a:p>
            <a:r>
              <a:rPr lang="en-CA" dirty="0">
                <a:solidFill>
                  <a:schemeClr val="tx1"/>
                </a:solidFill>
              </a:rPr>
              <a:t>Le </a:t>
            </a:r>
            <a:r>
              <a:rPr lang="en-CA" dirty="0" err="1">
                <a:solidFill>
                  <a:schemeClr val="tx1"/>
                </a:solidFill>
              </a:rPr>
              <a:t>sondage</a:t>
            </a:r>
            <a:r>
              <a:rPr lang="en-CA" dirty="0">
                <a:solidFill>
                  <a:schemeClr val="tx1"/>
                </a:solidFill>
              </a:rPr>
              <a:t> </a:t>
            </a:r>
            <a:r>
              <a:rPr lang="en-CA" dirty="0" err="1">
                <a:solidFill>
                  <a:schemeClr val="tx1"/>
                </a:solidFill>
              </a:rPr>
              <a:t>est</a:t>
            </a:r>
            <a:r>
              <a:rPr lang="en-CA" dirty="0">
                <a:solidFill>
                  <a:schemeClr val="tx1"/>
                </a:solidFill>
              </a:rPr>
              <a:t> </a:t>
            </a:r>
            <a:r>
              <a:rPr lang="en-CA" dirty="0" err="1">
                <a:solidFill>
                  <a:schemeClr val="tx1"/>
                </a:solidFill>
              </a:rPr>
              <a:t>mené</a:t>
            </a:r>
            <a:r>
              <a:rPr lang="en-CA" dirty="0">
                <a:solidFill>
                  <a:schemeClr val="tx1"/>
                </a:solidFill>
              </a:rPr>
              <a:t> </a:t>
            </a:r>
            <a:r>
              <a:rPr lang="en-CA" dirty="0" err="1">
                <a:solidFill>
                  <a:schemeClr val="tx1"/>
                </a:solidFill>
              </a:rPr>
              <a:t>en</a:t>
            </a:r>
            <a:r>
              <a:rPr lang="en-CA" dirty="0">
                <a:solidFill>
                  <a:schemeClr val="tx1"/>
                </a:solidFill>
              </a:rPr>
              <a:t> permanence, 10 % des </a:t>
            </a:r>
            <a:r>
              <a:rPr lang="en-CA" dirty="0" err="1">
                <a:solidFill>
                  <a:schemeClr val="tx1"/>
                </a:solidFill>
              </a:rPr>
              <a:t>visiteurs</a:t>
            </a:r>
            <a:r>
              <a:rPr lang="en-CA" dirty="0">
                <a:solidFill>
                  <a:schemeClr val="tx1"/>
                </a:solidFill>
              </a:rPr>
              <a:t> </a:t>
            </a:r>
            <a:r>
              <a:rPr lang="en-CA" dirty="0" err="1">
                <a:solidFill>
                  <a:schemeClr val="tx1"/>
                </a:solidFill>
              </a:rPr>
              <a:t>sont</a:t>
            </a:r>
            <a:r>
              <a:rPr lang="en-CA" dirty="0">
                <a:solidFill>
                  <a:schemeClr val="tx1"/>
                </a:solidFill>
              </a:rPr>
              <a:t> </a:t>
            </a:r>
            <a:r>
              <a:rPr lang="en-CA" dirty="0" err="1">
                <a:solidFill>
                  <a:schemeClr val="tx1"/>
                </a:solidFill>
              </a:rPr>
              <a:t>invités</a:t>
            </a:r>
            <a:r>
              <a:rPr lang="en-CA" dirty="0">
                <a:solidFill>
                  <a:schemeClr val="tx1"/>
                </a:solidFill>
              </a:rPr>
              <a:t> </a:t>
            </a:r>
            <a:r>
              <a:rPr lang="en-CA" dirty="0" err="1">
                <a:solidFill>
                  <a:schemeClr val="tx1"/>
                </a:solidFill>
              </a:rPr>
              <a:t>à</a:t>
            </a:r>
            <a:r>
              <a:rPr lang="en-CA" dirty="0">
                <a:solidFill>
                  <a:schemeClr val="tx1"/>
                </a:solidFill>
              </a:rPr>
              <a:t> y </a:t>
            </a:r>
            <a:r>
              <a:rPr lang="en-CA" dirty="0" err="1">
                <a:solidFill>
                  <a:schemeClr val="tx1"/>
                </a:solidFill>
              </a:rPr>
              <a:t>participer</a:t>
            </a:r>
            <a:r>
              <a:rPr lang="en-CA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129" name="Google Shape;129;p26"/>
          <p:cNvSpPr txBox="1"/>
          <p:nvPr/>
        </p:nvSpPr>
        <p:spPr>
          <a:xfrm>
            <a:off x="0" y="3721204"/>
            <a:ext cx="5813700" cy="1388042"/>
          </a:xfrm>
          <a:prstGeom prst="rect">
            <a:avLst/>
          </a:prstGeom>
          <a:solidFill>
            <a:srgbClr val="005172"/>
          </a:solidFill>
          <a:ln w="19050" cap="flat" cmpd="sng">
            <a:solidFill>
              <a:srgbClr val="005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lvl="0">
              <a:lnSpc>
                <a:spcPct val="115000"/>
              </a:lnSpc>
              <a:buSzPts val="1700"/>
            </a:pPr>
            <a:r>
              <a:rPr lang="en-CA" sz="17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Un point de </a:t>
            </a:r>
            <a:r>
              <a:rPr lang="en-CA" sz="1700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départ</a:t>
            </a:r>
            <a:r>
              <a:rPr lang="en-CA" sz="17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CA" sz="1700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commun</a:t>
            </a:r>
            <a:r>
              <a:rPr lang="en-CA" sz="17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pour :</a:t>
            </a:r>
          </a:p>
          <a:p>
            <a:pPr marL="285750" lvl="0" indent="-285750">
              <a:lnSpc>
                <a:spcPct val="115000"/>
              </a:lnSpc>
              <a:buSzPts val="1700"/>
              <a:buFont typeface="Arial" panose="020B0604020202020204" pitchFamily="34" charset="0"/>
              <a:buChar char="•"/>
            </a:pPr>
            <a:r>
              <a:rPr lang="en-CA" sz="1700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Comprendre</a:t>
            </a:r>
            <a:r>
              <a:rPr lang="en-CA" sz="17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les </a:t>
            </a:r>
            <a:r>
              <a:rPr lang="en-CA" sz="1700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besoins</a:t>
            </a:r>
            <a:r>
              <a:rPr lang="en-CA" sz="17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des </a:t>
            </a:r>
            <a:r>
              <a:rPr lang="en-CA" sz="1700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utilisateurs</a:t>
            </a:r>
            <a:endParaRPr lang="en-CA" sz="1700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lnSpc>
                <a:spcPct val="115000"/>
              </a:lnSpc>
              <a:buSzPts val="1700"/>
              <a:buFont typeface="Arial" panose="020B0604020202020204" pitchFamily="34" charset="0"/>
              <a:buChar char="•"/>
            </a:pPr>
            <a:r>
              <a:rPr lang="en-CA" sz="1700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Mesurer</a:t>
            </a:r>
            <a:r>
              <a:rPr lang="en-CA" sz="17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les performances </a:t>
            </a:r>
            <a:r>
              <a:rPr lang="en-CA" sz="1700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actuelles</a:t>
            </a:r>
            <a:endParaRPr lang="en-CA" sz="1700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lvl="0" indent="-285750">
              <a:lnSpc>
                <a:spcPct val="115000"/>
              </a:lnSpc>
              <a:buSzPts val="1700"/>
              <a:buFont typeface="Arial" panose="020B0604020202020204" pitchFamily="34" charset="0"/>
              <a:buChar char="•"/>
            </a:pPr>
            <a:r>
              <a:rPr lang="en-CA" sz="17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Identifier les </a:t>
            </a:r>
            <a:r>
              <a:rPr lang="en-CA" sz="1700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domaines</a:t>
            </a:r>
            <a:r>
              <a:rPr lang="en-CA" sz="17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CA" sz="1700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à</a:t>
            </a:r>
            <a:r>
              <a:rPr lang="en-CA" sz="17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CA" sz="1700" dirty="0" err="1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améliorer</a:t>
            </a:r>
            <a:endParaRPr sz="1600" b="0" i="0" u="none" strike="noStrike" cap="none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" name="Google Shape;130;p26"/>
          <p:cNvSpPr txBox="1"/>
          <p:nvPr/>
        </p:nvSpPr>
        <p:spPr>
          <a:xfrm>
            <a:off x="291825" y="4797350"/>
            <a:ext cx="5887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61BBB8-EF90-3942-8502-81D9DC043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3342" y="1411548"/>
            <a:ext cx="1852171" cy="307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451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36" name="Google Shape;136;p27"/>
          <p:cNvSpPr txBox="1"/>
          <p:nvPr/>
        </p:nvSpPr>
        <p:spPr>
          <a:xfrm>
            <a:off x="0" y="2441825"/>
            <a:ext cx="9144000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n-CA" sz="3000" dirty="0" err="1">
                <a:latin typeface="Calibri"/>
                <a:ea typeface="Calibri"/>
                <a:cs typeface="Calibri"/>
                <a:sym typeface="Calibri"/>
              </a:rPr>
              <a:t>Aidez</a:t>
            </a:r>
            <a:r>
              <a:rPr lang="en-CA" sz="3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3000" dirty="0" err="1">
                <a:latin typeface="Calibri"/>
                <a:ea typeface="Calibri"/>
                <a:cs typeface="Calibri"/>
                <a:sym typeface="Calibri"/>
              </a:rPr>
              <a:t>à</a:t>
            </a:r>
            <a:r>
              <a:rPr lang="en-CA" sz="3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3000" dirty="0" err="1">
                <a:latin typeface="Calibri"/>
                <a:ea typeface="Calibri"/>
                <a:cs typeface="Calibri"/>
                <a:sym typeface="Calibri"/>
              </a:rPr>
              <a:t>raconter</a:t>
            </a:r>
            <a:r>
              <a:rPr lang="en-CA" sz="3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3000" dirty="0" err="1">
                <a:latin typeface="Calibri"/>
                <a:ea typeface="Calibri"/>
                <a:cs typeface="Calibri"/>
                <a:sym typeface="Calibri"/>
              </a:rPr>
              <a:t>votre</a:t>
            </a:r>
            <a:r>
              <a:rPr lang="en-CA" sz="3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3000" dirty="0" err="1">
                <a:latin typeface="Calibri"/>
                <a:ea typeface="Calibri"/>
                <a:cs typeface="Calibri"/>
                <a:sym typeface="Calibri"/>
              </a:rPr>
              <a:t>histoire</a:t>
            </a:r>
            <a:r>
              <a:rPr lang="en-CA" sz="30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CA" sz="3000" dirty="0" err="1">
                <a:latin typeface="Calibri"/>
                <a:ea typeface="Calibri"/>
                <a:cs typeface="Calibri"/>
                <a:sym typeface="Calibri"/>
              </a:rPr>
              <a:t>données</a:t>
            </a:r>
            <a:r>
              <a:rPr lang="en-CA" sz="3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3000" dirty="0" err="1"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CA" sz="3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3000" dirty="0" err="1">
                <a:latin typeface="Calibri"/>
                <a:ea typeface="Calibri"/>
                <a:cs typeface="Calibri"/>
                <a:sym typeface="Calibri"/>
              </a:rPr>
              <a:t>utilisant</a:t>
            </a:r>
            <a:r>
              <a:rPr lang="en-CA" sz="3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3000" dirty="0" err="1">
                <a:latin typeface="Calibri"/>
                <a:ea typeface="Calibri"/>
                <a:cs typeface="Calibri"/>
                <a:sym typeface="Calibri"/>
              </a:rPr>
              <a:t>ces</a:t>
            </a:r>
            <a:r>
              <a:rPr lang="en-CA" sz="3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3000" dirty="0" err="1">
                <a:latin typeface="Calibri"/>
                <a:ea typeface="Calibri"/>
                <a:cs typeface="Calibri"/>
                <a:sym typeface="Calibri"/>
              </a:rPr>
              <a:t>modèles</a:t>
            </a:r>
            <a:r>
              <a:rPr lang="en-CA" sz="3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3000" dirty="0" err="1">
                <a:latin typeface="Calibri"/>
                <a:ea typeface="Calibri"/>
                <a:cs typeface="Calibri"/>
                <a:sym typeface="Calibri"/>
              </a:rPr>
              <a:t>communs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3409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>
            <a:spLocks noGrp="1"/>
          </p:cNvSpPr>
          <p:nvPr>
            <p:ph type="title"/>
          </p:nvPr>
        </p:nvSpPr>
        <p:spPr>
          <a:xfrm>
            <a:off x="159299" y="292625"/>
            <a:ext cx="879642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2000" dirty="0" err="1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Modèle</a:t>
            </a:r>
            <a:r>
              <a:rPr lang="en" sz="2000" dirty="0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 : Un résumé de base </a:t>
            </a:r>
            <a:r>
              <a:rPr lang="en" sz="2000" dirty="0" err="1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d’une</a:t>
            </a:r>
            <a:r>
              <a:rPr lang="en" sz="2000" dirty="0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 page des </a:t>
            </a:r>
            <a:r>
              <a:rPr lang="en" sz="2000" dirty="0" err="1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données</a:t>
            </a:r>
            <a:r>
              <a:rPr lang="en" sz="2000" dirty="0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 sur les </a:t>
            </a:r>
            <a:r>
              <a:rPr lang="en" sz="2000" dirty="0" err="1">
                <a:solidFill>
                  <a:srgbClr val="111111"/>
                </a:solidFill>
                <a:latin typeface="Roboto"/>
                <a:ea typeface="Roboto"/>
                <a:cs typeface="Roboto"/>
                <a:sym typeface="Roboto"/>
              </a:rPr>
              <a:t>commentaires</a:t>
            </a:r>
            <a:endParaRPr sz="2000" dirty="0">
              <a:solidFill>
                <a:srgbClr val="11111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142" name="Google Shape;142;p28"/>
          <p:cNvGraphicFramePr/>
          <p:nvPr>
            <p:extLst>
              <p:ext uri="{D42A27DB-BD31-4B8C-83A1-F6EECF244321}">
                <p14:modId xmlns:p14="http://schemas.microsoft.com/office/powerpoint/2010/main" val="304774303"/>
              </p:ext>
            </p:extLst>
          </p:nvPr>
        </p:nvGraphicFramePr>
        <p:xfrm>
          <a:off x="159350" y="2231550"/>
          <a:ext cx="5265825" cy="11183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06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73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09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CA" sz="1000" b="1" i="0" u="none" strike="noStrike" cap="none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Tâches</a:t>
                      </a:r>
                      <a:r>
                        <a:rPr lang="en-CA" sz="10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000" b="1" i="0" u="none" strike="noStrike" cap="none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principales</a:t>
                      </a:r>
                      <a:endParaRPr lang="en-CA" sz="1000" b="1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 err="1"/>
                        <a:t>Réponses</a:t>
                      </a:r>
                      <a:endParaRPr sz="900" b="1" dirty="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 u="none" strike="noStrike" cap="none" dirty="0" err="1"/>
                        <a:t>Commentaires</a:t>
                      </a:r>
                      <a:endParaRPr sz="900" b="1" u="none" strike="noStrike" cap="none" dirty="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 u="none" strike="noStrike" cap="none" dirty="0"/>
                        <a:t>% du total Q3 </a:t>
                      </a:r>
                      <a:endParaRPr sz="900" b="1" u="none" strike="noStrike" cap="none" dirty="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 u="none" strike="noStrike" cap="none" dirty="0" err="1"/>
                        <a:t>Changement</a:t>
                      </a:r>
                      <a:endParaRPr sz="900" b="1" u="none" strike="noStrike" cap="none" dirty="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CA" sz="1000" b="1" i="0" u="none" strike="noStrike" cap="none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</a:t>
                      </a:r>
                      <a:r>
                        <a:rPr lang="en-CA" sz="10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1</a:t>
                      </a: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600</a:t>
                      </a:r>
                      <a:endParaRPr sz="9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553</a:t>
                      </a:r>
                      <a:endParaRPr sz="9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65%</a:t>
                      </a:r>
                      <a:endParaRPr sz="900"/>
                    </a:p>
                  </a:txBody>
                  <a:tcPr marL="28575" marR="28575" marT="19050" marB="19050" anchor="ctr">
                    <a:lnL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b="1" dirty="0">
                          <a:solidFill>
                            <a:srgbClr val="00B050"/>
                          </a:solidFill>
                        </a:rPr>
                        <a:t>↑  2%</a:t>
                      </a:r>
                      <a:endParaRPr sz="900" dirty="0">
                        <a:solidFill>
                          <a:srgbClr val="00B050"/>
                        </a:solidFill>
                      </a:endParaRPr>
                    </a:p>
                  </a:txBody>
                  <a:tcPr marL="28575" marR="28575" marT="19050" marB="19050" anchor="ctr">
                    <a:lnL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CA" sz="1000" b="1" i="0" u="none" strike="noStrike" cap="none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</a:t>
                      </a:r>
                      <a:r>
                        <a:rPr lang="en-CA" sz="10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2</a:t>
                      </a: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320</a:t>
                      </a:r>
                      <a:endParaRPr sz="9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158</a:t>
                      </a:r>
                      <a:endParaRPr sz="9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70%</a:t>
                      </a:r>
                      <a:endParaRPr sz="900"/>
                    </a:p>
                  </a:txBody>
                  <a:tcPr marL="28575" marR="28575" marT="19050" marB="19050" anchor="ctr">
                    <a:lnL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b="1" dirty="0">
                          <a:solidFill>
                            <a:srgbClr val="C00000"/>
                          </a:solidFill>
                        </a:rPr>
                        <a:t>↓ 3%</a:t>
                      </a:r>
                      <a:endParaRPr sz="900" dirty="0">
                        <a:solidFill>
                          <a:srgbClr val="C00000"/>
                        </a:solidFill>
                      </a:endParaRPr>
                    </a:p>
                  </a:txBody>
                  <a:tcPr marL="28575" marR="28575" marT="19050" marB="19050" anchor="ctr">
                    <a:lnL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CA" sz="1000" b="1" i="0" u="none" strike="noStrike" cap="none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</a:t>
                      </a:r>
                      <a:r>
                        <a:rPr lang="en-CA" sz="10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3</a:t>
                      </a: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134</a:t>
                      </a:r>
                      <a:endParaRPr sz="9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95</a:t>
                      </a:r>
                      <a:endParaRPr sz="90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75%</a:t>
                      </a:r>
                      <a:endParaRPr sz="900"/>
                    </a:p>
                  </a:txBody>
                  <a:tcPr marL="28575" marR="28575" marT="19050" marB="19050" anchor="ctr">
                    <a:lnL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dirty="0">
                          <a:solidFill>
                            <a:srgbClr val="BF9000"/>
                          </a:solidFill>
                        </a:rPr>
                        <a:t>↔</a:t>
                      </a:r>
                      <a:endParaRPr sz="900" dirty="0"/>
                    </a:p>
                  </a:txBody>
                  <a:tcPr marL="28575" marR="28575" marT="19050" marB="19050" anchor="ctr">
                    <a:lnL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7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3" name="Google Shape;143;p28"/>
          <p:cNvSpPr txBox="1"/>
          <p:nvPr/>
        </p:nvSpPr>
        <p:spPr>
          <a:xfrm>
            <a:off x="5516525" y="2231550"/>
            <a:ext cx="3439200" cy="27891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CA" sz="1200" b="1" dirty="0">
                <a:latin typeface="Calibri"/>
                <a:ea typeface="Calibri"/>
                <a:cs typeface="Calibri"/>
                <a:sym typeface="Calibri"/>
              </a:rPr>
              <a:t>FAITS SAILLANTS</a:t>
            </a:r>
          </a:p>
          <a:p>
            <a:pPr lvl="0"/>
            <a:endParaRPr lang="en-CA" sz="1200" b="1" dirty="0"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CA" sz="1200" b="1" dirty="0" err="1">
                <a:latin typeface="Calibri"/>
                <a:ea typeface="Calibri"/>
                <a:cs typeface="Calibri"/>
                <a:sym typeface="Calibri"/>
              </a:rPr>
              <a:t>Exemple</a:t>
            </a:r>
            <a:r>
              <a:rPr lang="en-CA" sz="12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b="1" dirty="0" err="1">
                <a:latin typeface="Calibri"/>
                <a:ea typeface="Calibri"/>
                <a:cs typeface="Calibri"/>
                <a:sym typeface="Calibri"/>
              </a:rPr>
              <a:t>d'information</a:t>
            </a:r>
            <a:r>
              <a:rPr lang="en-CA" sz="12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b="1" dirty="0" err="1">
                <a:latin typeface="Calibri"/>
                <a:ea typeface="Calibri"/>
                <a:cs typeface="Calibri"/>
                <a:sym typeface="Calibri"/>
              </a:rPr>
              <a:t>contextuelle</a:t>
            </a:r>
            <a:endParaRPr lang="en-CA" sz="1200" b="1" dirty="0"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Identifiez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si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une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 action </a:t>
            </a:r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événement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eu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 un impact </a:t>
            </a:r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positif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négatif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 sur les </a:t>
            </a:r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résultats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lvl="0"/>
            <a:endParaRPr lang="en-CA" sz="1200" b="1" dirty="0"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CA" sz="1200" b="1" dirty="0">
                <a:latin typeface="Calibri"/>
                <a:ea typeface="Calibri"/>
                <a:cs typeface="Calibri"/>
                <a:sym typeface="Calibri"/>
              </a:rPr>
              <a:t>Points </a:t>
            </a:r>
            <a:r>
              <a:rPr lang="en-CA" sz="1200" b="1" dirty="0" err="1">
                <a:latin typeface="Calibri"/>
                <a:ea typeface="Calibri"/>
                <a:cs typeface="Calibri"/>
                <a:sym typeface="Calibri"/>
              </a:rPr>
              <a:t>douloureux</a:t>
            </a:r>
            <a:r>
              <a:rPr lang="en-CA" sz="12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b="1" dirty="0" err="1">
                <a:latin typeface="Calibri"/>
                <a:ea typeface="Calibri"/>
                <a:cs typeface="Calibri"/>
                <a:sym typeface="Calibri"/>
              </a:rPr>
              <a:t>ayant</a:t>
            </a:r>
            <a:r>
              <a:rPr lang="en-CA" sz="1200" b="1" dirty="0">
                <a:latin typeface="Calibri"/>
                <a:ea typeface="Calibri"/>
                <a:cs typeface="Calibri"/>
                <a:sym typeface="Calibri"/>
              </a:rPr>
              <a:t> un impact sur [</a:t>
            </a:r>
            <a:r>
              <a:rPr lang="en-CA" sz="1200" b="1" dirty="0" err="1">
                <a:latin typeface="Calibri"/>
                <a:ea typeface="Calibri"/>
                <a:cs typeface="Calibri"/>
                <a:sym typeface="Calibri"/>
              </a:rPr>
              <a:t>tâche</a:t>
            </a:r>
            <a:r>
              <a:rPr lang="en-CA" sz="1200" b="1" dirty="0">
                <a:latin typeface="Calibri"/>
                <a:ea typeface="Calibri"/>
                <a:cs typeface="Calibri"/>
                <a:sym typeface="Calibri"/>
              </a:rPr>
              <a:t>].</a:t>
            </a:r>
          </a:p>
          <a:p>
            <a:pPr lvl="0"/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Difficulté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à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trouver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 [x]</a:t>
            </a:r>
          </a:p>
          <a:p>
            <a:pPr lvl="0"/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Récupération</a:t>
            </a:r>
            <a:r>
              <a:rPr lang="en-CA" sz="1200" dirty="0">
                <a:latin typeface="Calibri"/>
                <a:ea typeface="Calibri"/>
                <a:cs typeface="Calibri"/>
                <a:sym typeface="Calibri"/>
              </a:rPr>
              <a:t> du mot de </a:t>
            </a:r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passe</a:t>
            </a:r>
            <a:endParaRPr lang="en-CA" sz="1200" dirty="0">
              <a:latin typeface="Calibri"/>
              <a:ea typeface="Calibri"/>
              <a:cs typeface="Calibri"/>
              <a:sym typeface="Calibri"/>
            </a:endParaRPr>
          </a:p>
          <a:p>
            <a:pPr lvl="0"/>
            <a:endParaRPr lang="en-CA" sz="1200" b="1" dirty="0"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CA" sz="1200" b="1" dirty="0">
                <a:latin typeface="Calibri"/>
                <a:ea typeface="Calibri"/>
                <a:cs typeface="Calibri"/>
                <a:sym typeface="Calibri"/>
              </a:rPr>
              <a:t>Travail </a:t>
            </a:r>
            <a:r>
              <a:rPr lang="en-CA" sz="1200" b="1" dirty="0" err="1"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CA" sz="12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b="1" dirty="0" err="1">
                <a:latin typeface="Calibri"/>
                <a:ea typeface="Calibri"/>
                <a:cs typeface="Calibri"/>
                <a:sym typeface="Calibri"/>
              </a:rPr>
              <a:t>cours</a:t>
            </a:r>
            <a:r>
              <a:rPr lang="en-CA" sz="12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b="1" dirty="0" err="1"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CA" sz="12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b="1" dirty="0" err="1">
                <a:latin typeface="Calibri"/>
                <a:ea typeface="Calibri"/>
                <a:cs typeface="Calibri"/>
                <a:sym typeface="Calibri"/>
              </a:rPr>
              <a:t>terminé</a:t>
            </a:r>
            <a:r>
              <a:rPr lang="en-CA" sz="1200" b="1" dirty="0"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n-CA" sz="1200" b="1" dirty="0" err="1">
                <a:latin typeface="Calibri"/>
                <a:ea typeface="Calibri"/>
                <a:cs typeface="Calibri"/>
                <a:sym typeface="Calibri"/>
              </a:rPr>
              <a:t>Blocages</a:t>
            </a:r>
            <a:endParaRPr lang="en-CA" sz="1200" b="1" dirty="0"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Exemple</a:t>
            </a:r>
            <a:endParaRPr lang="en-CA" sz="1200" dirty="0"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CA" sz="1200" dirty="0" err="1">
                <a:latin typeface="Calibri"/>
                <a:ea typeface="Calibri"/>
                <a:cs typeface="Calibri"/>
                <a:sym typeface="Calibri"/>
              </a:rPr>
              <a:t>Exemple</a:t>
            </a:r>
            <a:endParaRPr sz="11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8"/>
          <p:cNvSpPr txBox="1"/>
          <p:nvPr/>
        </p:nvSpPr>
        <p:spPr>
          <a:xfrm>
            <a:off x="163450" y="876175"/>
            <a:ext cx="5265900" cy="1107965"/>
          </a:xfrm>
          <a:prstGeom prst="rect">
            <a:avLst/>
          </a:prstGeom>
          <a:solidFill>
            <a:srgbClr val="004D7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CA" sz="3200" dirty="0">
                <a:solidFill>
                  <a:schemeClr val="bg1"/>
                </a:solidFill>
              </a:rPr>
              <a:t>55 % </a:t>
            </a:r>
          </a:p>
          <a:p>
            <a:pPr algn="ctr"/>
            <a:r>
              <a:rPr lang="en-CA" dirty="0">
                <a:solidFill>
                  <a:schemeClr val="bg1"/>
                </a:solidFill>
              </a:rPr>
              <a:t>des </a:t>
            </a:r>
            <a:r>
              <a:rPr lang="en-CA" dirty="0" err="1">
                <a:solidFill>
                  <a:schemeClr val="bg1"/>
                </a:solidFill>
              </a:rPr>
              <a:t>réponses</a:t>
            </a:r>
            <a:r>
              <a:rPr lang="en-CA" dirty="0">
                <a:solidFill>
                  <a:schemeClr val="bg1"/>
                </a:solidFill>
              </a:rPr>
              <a:t> de </a:t>
            </a:r>
            <a:r>
              <a:rPr lang="en-CA" dirty="0" err="1">
                <a:solidFill>
                  <a:schemeClr val="bg1"/>
                </a:solidFill>
              </a:rPr>
              <a:t>ce</a:t>
            </a:r>
            <a:r>
              <a:rPr lang="en-CA" dirty="0">
                <a:solidFill>
                  <a:schemeClr val="bg1"/>
                </a:solidFill>
              </a:rPr>
              <a:t> [</a:t>
            </a:r>
            <a:r>
              <a:rPr lang="en-CA" dirty="0" err="1">
                <a:solidFill>
                  <a:schemeClr val="bg1"/>
                </a:solidFill>
              </a:rPr>
              <a:t>mois</a:t>
            </a:r>
            <a:r>
              <a:rPr lang="en-CA" dirty="0">
                <a:solidFill>
                  <a:schemeClr val="bg1"/>
                </a:solidFill>
              </a:rPr>
              <a:t>/</a:t>
            </a:r>
            <a:r>
              <a:rPr lang="en-CA" dirty="0" err="1">
                <a:solidFill>
                  <a:schemeClr val="bg1"/>
                </a:solidFill>
              </a:rPr>
              <a:t>trimestre</a:t>
            </a:r>
            <a:r>
              <a:rPr lang="en-CA" dirty="0">
                <a:solidFill>
                  <a:schemeClr val="bg1"/>
                </a:solidFill>
              </a:rPr>
              <a:t>/</a:t>
            </a:r>
            <a:r>
              <a:rPr lang="en-CA" dirty="0" err="1">
                <a:solidFill>
                  <a:schemeClr val="bg1"/>
                </a:solidFill>
              </a:rPr>
              <a:t>année</a:t>
            </a:r>
            <a:r>
              <a:rPr lang="en-CA" dirty="0">
                <a:solidFill>
                  <a:schemeClr val="bg1"/>
                </a:solidFill>
              </a:rPr>
              <a:t>] </a:t>
            </a:r>
            <a:r>
              <a:rPr lang="en-CA" dirty="0" err="1">
                <a:solidFill>
                  <a:schemeClr val="bg1"/>
                </a:solidFill>
              </a:rPr>
              <a:t>concernaient</a:t>
            </a:r>
            <a:r>
              <a:rPr lang="en-CA" dirty="0">
                <a:solidFill>
                  <a:schemeClr val="bg1"/>
                </a:solidFill>
              </a:rPr>
              <a:t> [</a:t>
            </a:r>
            <a:r>
              <a:rPr lang="en-CA" dirty="0" err="1">
                <a:solidFill>
                  <a:schemeClr val="bg1"/>
                </a:solidFill>
              </a:rPr>
              <a:t>tâche</a:t>
            </a:r>
            <a:r>
              <a:rPr lang="en-CA" dirty="0">
                <a:solidFill>
                  <a:schemeClr val="bg1"/>
                </a:solidFill>
              </a:rPr>
              <a:t>] (</a:t>
            </a:r>
            <a:r>
              <a:rPr lang="en-CA" dirty="0" err="1">
                <a:solidFill>
                  <a:schemeClr val="bg1"/>
                </a:solidFill>
              </a:rPr>
              <a:t>contre</a:t>
            </a:r>
            <a:r>
              <a:rPr lang="en-CA" dirty="0">
                <a:solidFill>
                  <a:schemeClr val="bg1"/>
                </a:solidFill>
              </a:rPr>
              <a:t> 48 % le [</a:t>
            </a:r>
            <a:r>
              <a:rPr lang="en-CA" dirty="0" err="1">
                <a:solidFill>
                  <a:schemeClr val="bg1"/>
                </a:solidFill>
              </a:rPr>
              <a:t>intervalle</a:t>
            </a:r>
            <a:r>
              <a:rPr lang="en-CA" dirty="0">
                <a:solidFill>
                  <a:schemeClr val="bg1"/>
                </a:solidFill>
              </a:rPr>
              <a:t> de dates] </a:t>
            </a:r>
            <a:r>
              <a:rPr lang="en-CA" dirty="0" err="1">
                <a:solidFill>
                  <a:schemeClr val="bg1"/>
                </a:solidFill>
              </a:rPr>
              <a:t>précédent</a:t>
            </a:r>
            <a:r>
              <a:rPr lang="en-CA" dirty="0">
                <a:solidFill>
                  <a:schemeClr val="bg1"/>
                </a:solidFill>
              </a:rPr>
              <a:t>).</a:t>
            </a:r>
            <a:endParaRPr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8"/>
          <p:cNvSpPr txBox="1"/>
          <p:nvPr/>
        </p:nvSpPr>
        <p:spPr>
          <a:xfrm>
            <a:off x="159300" y="4324125"/>
            <a:ext cx="5265900" cy="6849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CA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1 </a:t>
            </a:r>
            <a:r>
              <a:rPr lang="en-CA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juillet</a:t>
            </a:r>
            <a:r>
              <a:rPr lang="en-CA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 30 </a:t>
            </a:r>
            <a:r>
              <a:rPr lang="en-CA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septembre</a:t>
            </a:r>
            <a:r>
              <a:rPr lang="en-CA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2021</a:t>
            </a:r>
          </a:p>
          <a:p>
            <a:pPr lvl="0">
              <a:buSzPts val="1200"/>
            </a:pPr>
            <a:r>
              <a:rPr lang="en-CA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</a:t>
            </a:r>
            <a:r>
              <a:rPr lang="en-CA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total des </a:t>
            </a:r>
            <a:r>
              <a:rPr lang="en-CA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commentaires</a:t>
            </a:r>
            <a:r>
              <a:rPr lang="en-CA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lang="en-CA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1022 </a:t>
            </a:r>
          </a:p>
        </p:txBody>
      </p:sp>
      <p:sp>
        <p:nvSpPr>
          <p:cNvPr id="146" name="Google Shape;146;p28"/>
          <p:cNvSpPr txBox="1"/>
          <p:nvPr/>
        </p:nvSpPr>
        <p:spPr>
          <a:xfrm>
            <a:off x="5516525" y="874800"/>
            <a:ext cx="3537300" cy="1169700"/>
          </a:xfrm>
          <a:prstGeom prst="rect">
            <a:avLst/>
          </a:prstGeom>
          <a:solidFill>
            <a:srgbClr val="004D7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CA" sz="1200" i="1" dirty="0">
                <a:solidFill>
                  <a:schemeClr val="bg1"/>
                </a:solidFill>
              </a:rPr>
              <a:t>« Citation de </a:t>
            </a:r>
            <a:r>
              <a:rPr lang="en-CA" sz="1200" i="1" dirty="0" err="1">
                <a:solidFill>
                  <a:schemeClr val="bg1"/>
                </a:solidFill>
              </a:rPr>
              <a:t>commentaires</a:t>
            </a:r>
            <a:r>
              <a:rPr lang="en-CA" sz="1200" i="1" dirty="0">
                <a:solidFill>
                  <a:schemeClr val="bg1"/>
                </a:solidFill>
              </a:rPr>
              <a:t> </a:t>
            </a:r>
            <a:r>
              <a:rPr lang="en-CA" sz="1200" i="1" dirty="0" err="1">
                <a:solidFill>
                  <a:schemeClr val="bg1"/>
                </a:solidFill>
              </a:rPr>
              <a:t>à</a:t>
            </a:r>
            <a:r>
              <a:rPr lang="en-CA" sz="1200" i="1" dirty="0">
                <a:solidFill>
                  <a:schemeClr val="bg1"/>
                </a:solidFill>
              </a:rPr>
              <a:t> </a:t>
            </a:r>
            <a:r>
              <a:rPr lang="en-CA" sz="1200" i="1" dirty="0" err="1">
                <a:solidFill>
                  <a:schemeClr val="bg1"/>
                </a:solidFill>
              </a:rPr>
              <a:t>illustrer</a:t>
            </a:r>
            <a:r>
              <a:rPr lang="en-CA" sz="1200" i="1" dirty="0">
                <a:solidFill>
                  <a:schemeClr val="bg1"/>
                </a:solidFill>
              </a:rPr>
              <a:t>. »</a:t>
            </a:r>
            <a:r>
              <a:rPr lang="en-CA" sz="1200" b="1" dirty="0">
                <a:solidFill>
                  <a:schemeClr val="bg1"/>
                </a:solidFill>
              </a:rPr>
              <a:t> </a:t>
            </a:r>
            <a:endParaRPr lang="en-CA" sz="1200" dirty="0">
              <a:solidFill>
                <a:schemeClr val="bg1"/>
              </a:solidFill>
            </a:endParaRPr>
          </a:p>
        </p:txBody>
      </p:sp>
      <p:graphicFrame>
        <p:nvGraphicFramePr>
          <p:cNvPr id="147" name="Google Shape;147;p28"/>
          <p:cNvGraphicFramePr/>
          <p:nvPr>
            <p:extLst>
              <p:ext uri="{D42A27DB-BD31-4B8C-83A1-F6EECF244321}">
                <p14:modId xmlns:p14="http://schemas.microsoft.com/office/powerpoint/2010/main" val="675890380"/>
              </p:ext>
            </p:extLst>
          </p:nvPr>
        </p:nvGraphicFramePr>
        <p:xfrm>
          <a:off x="159338" y="3477863"/>
          <a:ext cx="5265836" cy="2000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589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8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000" b="1" dirty="0" err="1"/>
                        <a:t>Réponses</a:t>
                      </a:r>
                      <a:r>
                        <a:rPr lang="en-CA" sz="1000" b="1" dirty="0"/>
                        <a:t> par type </a:t>
                      </a:r>
                      <a:r>
                        <a:rPr lang="en-CA" sz="1000" b="1" dirty="0" err="1"/>
                        <a:t>d'appareil</a:t>
                      </a:r>
                      <a:endParaRPr sz="1000" b="1" dirty="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% mobile</a:t>
                      </a:r>
                      <a:endParaRPr sz="9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/>
                        <a:t>% desktop</a:t>
                      </a:r>
                      <a:endParaRPr sz="900" b="1" dirty="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8" name="Google Shape;148;p28"/>
          <p:cNvGraphicFramePr/>
          <p:nvPr>
            <p:extLst>
              <p:ext uri="{D42A27DB-BD31-4B8C-83A1-F6EECF244321}">
                <p14:modId xmlns:p14="http://schemas.microsoft.com/office/powerpoint/2010/main" val="2281072099"/>
              </p:ext>
            </p:extLst>
          </p:nvPr>
        </p:nvGraphicFramePr>
        <p:xfrm>
          <a:off x="163475" y="3855688"/>
          <a:ext cx="5265825" cy="2000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39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4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4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000" b="1" dirty="0" err="1"/>
                        <a:t>Réponses</a:t>
                      </a:r>
                      <a:r>
                        <a:rPr lang="en-CA" sz="1000" b="1" dirty="0"/>
                        <a:t> par </a:t>
                      </a:r>
                      <a:r>
                        <a:rPr lang="en" sz="1000" b="1" dirty="0"/>
                        <a:t>langue</a:t>
                      </a:r>
                      <a:endParaRPr sz="1000" b="1" dirty="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/>
                        <a:t>% </a:t>
                      </a:r>
                      <a:r>
                        <a:rPr lang="en" sz="900" b="1" dirty="0" err="1"/>
                        <a:t>anglais</a:t>
                      </a:r>
                      <a:endParaRPr sz="900" b="1" dirty="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/>
                        <a:t>% </a:t>
                      </a:r>
                      <a:r>
                        <a:rPr lang="en" sz="900" b="1" dirty="0" err="1"/>
                        <a:t>français</a:t>
                      </a:r>
                      <a:endParaRPr sz="900" b="1" dirty="0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6412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259" name="Google Shape;259;p14"/>
          <p:cNvSpPr txBox="1"/>
          <p:nvPr/>
        </p:nvSpPr>
        <p:spPr>
          <a:xfrm>
            <a:off x="78524" y="269675"/>
            <a:ext cx="8608275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Afficher une tendance ou un changement au fil du temps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14" title="Chart"/>
          <p:cNvPicPr preferRelativeResize="0"/>
          <p:nvPr/>
        </p:nvPicPr>
        <p:blipFill rotWithShape="1">
          <a:blip r:embed="rId3">
            <a:alphaModFix/>
          </a:blip>
          <a:srcRect l="6032"/>
          <a:stretch/>
        </p:blipFill>
        <p:spPr>
          <a:xfrm>
            <a:off x="163439" y="1111275"/>
            <a:ext cx="4419585" cy="169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4"/>
          <p:cNvSpPr txBox="1"/>
          <p:nvPr/>
        </p:nvSpPr>
        <p:spPr>
          <a:xfrm>
            <a:off x="4662525" y="930175"/>
            <a:ext cx="4419600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 de recherche auxquelles vous pouvez répondre</a:t>
            </a:r>
            <a:endParaRPr sz="1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Combien de commentaires ont été reçus sur une période donnée?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Est-ce que le volume de rétroactions augmente ou diminue?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annonce a-t-elle suscité davantage de rétroactions?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modifications apportées à une page ont-elles réduit le nombre de rétroactions?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62" name="Google Shape;262;p14"/>
          <p:cNvGraphicFramePr/>
          <p:nvPr/>
        </p:nvGraphicFramePr>
        <p:xfrm>
          <a:off x="163450" y="2820650"/>
          <a:ext cx="8762450" cy="2268905"/>
        </p:xfrm>
        <a:graphic>
          <a:graphicData uri="http://schemas.openxmlformats.org/drawingml/2006/table">
            <a:tbl>
              <a:tblPr>
                <a:noFill/>
                <a:tableStyleId>{4BBE1E86-07C7-4649-BE48-AA577A6D8EB1}</a:tableStyleId>
              </a:tblPr>
              <a:tblGrid>
                <a:gridCol w="438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1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4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Utiliser des graphiques à barres ou linéaires pour afficher les tendances et les modifications</a:t>
                      </a:r>
                      <a:endParaRPr sz="12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Détails supplémentaires à considérer, y compris</a:t>
                      </a:r>
                      <a:endParaRPr sz="12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7750">
                <a:tc>
                  <a:txBody>
                    <a:bodyPr/>
                    <a:lstStyle/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Sur toutes les pages, un groupe de pages, une seule page</a:t>
                      </a:r>
                      <a:endParaRPr sz="12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Dans la rétroaction un problème spécifique est repéré</a:t>
                      </a:r>
                      <a:endParaRPr sz="12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 quelque chose s’améliore ou devient un problème plus urgent tous les jours, toutes les semaines ou tous les mois</a:t>
                      </a:r>
                      <a:endParaRPr sz="12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Annoter les anomalies ou les observations notables sur le calendrier</a:t>
                      </a:r>
                      <a:endParaRPr sz="12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Une barre latérale avec des dates importantes : changements au contenu, annonces ou points de décision</a:t>
                      </a:r>
                      <a:endParaRPr sz="12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Chevauchement de la chronologie avec l’analyse du trafic Web</a:t>
                      </a:r>
                      <a:endParaRPr sz="12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3" name="Google Shape;263;p14"/>
          <p:cNvSpPr txBox="1"/>
          <p:nvPr/>
        </p:nvSpPr>
        <p:spPr>
          <a:xfrm>
            <a:off x="225775" y="893250"/>
            <a:ext cx="4306200" cy="609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La rétroaction a augmenté lorsque la nouvelle politique est entrée en vigueur</a:t>
            </a:r>
            <a:endParaRPr sz="1400" b="1" i="0" u="none" strike="noStrike" cap="none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0" title="Chart"/>
          <p:cNvPicPr preferRelativeResize="0"/>
          <p:nvPr/>
        </p:nvPicPr>
        <p:blipFill rotWithShape="1">
          <a:blip r:embed="rId3">
            <a:alphaModFix/>
          </a:blip>
          <a:srcRect l="13186"/>
          <a:stretch/>
        </p:blipFill>
        <p:spPr>
          <a:xfrm>
            <a:off x="11047" y="1212625"/>
            <a:ext cx="4660953" cy="2979726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30"/>
          <p:cNvSpPr txBox="1">
            <a:spLocks noGrp="1"/>
          </p:cNvSpPr>
          <p:nvPr>
            <p:ph type="sldNum" idx="12"/>
          </p:nvPr>
        </p:nvSpPr>
        <p:spPr>
          <a:xfrm>
            <a:off x="86248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graphicFrame>
        <p:nvGraphicFramePr>
          <p:cNvPr id="165" name="Google Shape;165;p30"/>
          <p:cNvGraphicFramePr/>
          <p:nvPr>
            <p:extLst>
              <p:ext uri="{D42A27DB-BD31-4B8C-83A1-F6EECF244321}">
                <p14:modId xmlns:p14="http://schemas.microsoft.com/office/powerpoint/2010/main" val="1450531394"/>
              </p:ext>
            </p:extLst>
          </p:nvPr>
        </p:nvGraphicFramePr>
        <p:xfrm>
          <a:off x="4672000" y="892625"/>
          <a:ext cx="4501550" cy="418488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50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7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200" b="1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Questions de recherche </a:t>
                      </a:r>
                      <a:r>
                        <a:rPr lang="en-CA" sz="1200" b="1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auxquelles</a:t>
                      </a:r>
                      <a:r>
                        <a:rPr lang="en-CA" sz="1200" b="1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b="1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vous</a:t>
                      </a:r>
                      <a:r>
                        <a:rPr lang="en-CA" sz="1200" b="1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b="1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pouvez</a:t>
                      </a:r>
                      <a:r>
                        <a:rPr lang="en-CA" sz="1200" b="1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b="1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répondre</a:t>
                      </a:r>
                      <a:endParaRPr lang="en-CA" sz="1200" b="1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665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Quelles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ont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reçu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le plus de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réponses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?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b="0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Où</a:t>
                      </a:r>
                      <a:r>
                        <a:rPr lang="en-CA" sz="12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se </a:t>
                      </a:r>
                      <a:r>
                        <a:rPr lang="en-CA" sz="1200" b="0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trouvent</a:t>
                      </a:r>
                      <a:r>
                        <a:rPr lang="en-CA" sz="12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les plus </a:t>
                      </a:r>
                      <a:r>
                        <a:rPr lang="en-CA" sz="1200" b="0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gros</a:t>
                      </a:r>
                      <a:r>
                        <a:rPr lang="en-CA" sz="12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b="0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problèmes</a:t>
                      </a:r>
                      <a:r>
                        <a:rPr lang="en-CA" sz="12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?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Est-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que "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Autre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"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apparaît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comme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prioritaire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? Si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c'est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le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la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liste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des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doit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être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optimisée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CA" sz="1200" b="1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Utiliser</a:t>
                      </a:r>
                      <a:r>
                        <a:rPr lang="en-CA" sz="12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des </a:t>
                      </a:r>
                      <a:r>
                        <a:rPr lang="en-CA" sz="1200" b="1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graphiques</a:t>
                      </a:r>
                      <a:r>
                        <a:rPr lang="en-CA" sz="12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b="1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à</a:t>
                      </a:r>
                      <a:r>
                        <a:rPr lang="en-CA" sz="12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barres </a:t>
                      </a:r>
                      <a:r>
                        <a:rPr lang="en-CA" sz="1200" b="1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</a:t>
                      </a:r>
                      <a:r>
                        <a:rPr lang="en-CA" sz="12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du </a:t>
                      </a:r>
                      <a:r>
                        <a:rPr lang="en-CA" sz="1200" b="1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texte</a:t>
                      </a:r>
                      <a:r>
                        <a:rPr lang="en-CA" sz="12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b="1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à</a:t>
                      </a:r>
                      <a:r>
                        <a:rPr lang="en-CA" sz="12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b="1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afficher</a:t>
                      </a:r>
                      <a:r>
                        <a:rPr lang="en-CA" sz="12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375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Volume de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réponses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par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</a:t>
                      </a:r>
                      <a:endParaRPr lang="en-CA"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prioritaires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sur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lesquelles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se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concentrer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2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Additional details to consider including</a:t>
                      </a:r>
                      <a:endParaRPr sz="1200" b="1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7895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 point principal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comme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titre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Comparaisons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avec les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plages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dates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précédentes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pour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montrer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un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changement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volume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Annoter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les anomalies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les observations notables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Exemples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commentaires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pour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illustrer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les questions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clés</a:t>
                      </a:r>
                      <a:endParaRPr lang="en-CA"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Détails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la source des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données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(total des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commentaires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date)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6" name="Google Shape;166;p30"/>
          <p:cNvSpPr txBox="1"/>
          <p:nvPr/>
        </p:nvSpPr>
        <p:spPr>
          <a:xfrm>
            <a:off x="78525" y="269675"/>
            <a:ext cx="8716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CA" sz="2400" dirty="0" err="1">
                <a:latin typeface="Calibri"/>
                <a:ea typeface="Calibri"/>
                <a:cs typeface="Calibri"/>
                <a:sym typeface="Calibri"/>
              </a:rPr>
              <a:t>Afficher</a:t>
            </a:r>
            <a:r>
              <a:rPr lang="en-CA" sz="2400" dirty="0">
                <a:latin typeface="Calibri"/>
                <a:ea typeface="Calibri"/>
                <a:cs typeface="Calibri"/>
                <a:sym typeface="Calibri"/>
              </a:rPr>
              <a:t> les </a:t>
            </a:r>
            <a:r>
              <a:rPr lang="en-CA" sz="2400" dirty="0" err="1">
                <a:latin typeface="Calibri"/>
                <a:ea typeface="Calibri"/>
                <a:cs typeface="Calibri"/>
                <a:sym typeface="Calibri"/>
              </a:rPr>
              <a:t>tâches</a:t>
            </a:r>
            <a:r>
              <a:rPr lang="en-CA" sz="2400" dirty="0">
                <a:latin typeface="Calibri"/>
                <a:ea typeface="Calibri"/>
                <a:cs typeface="Calibri"/>
                <a:sym typeface="Calibri"/>
              </a:rPr>
              <a:t> qui </a:t>
            </a:r>
            <a:r>
              <a:rPr lang="en-CA" sz="2400" dirty="0" err="1">
                <a:latin typeface="Calibri"/>
                <a:ea typeface="Calibri"/>
                <a:cs typeface="Calibri"/>
                <a:sym typeface="Calibri"/>
              </a:rPr>
              <a:t>reçoivent</a:t>
            </a:r>
            <a:r>
              <a:rPr lang="en-CA" sz="2400" dirty="0">
                <a:latin typeface="Calibri"/>
                <a:ea typeface="Calibri"/>
                <a:cs typeface="Calibri"/>
                <a:sym typeface="Calibri"/>
              </a:rPr>
              <a:t> le plus de </a:t>
            </a:r>
            <a:r>
              <a:rPr lang="en-CA" sz="2400" dirty="0" err="1">
                <a:latin typeface="Calibri"/>
                <a:ea typeface="Calibri"/>
                <a:cs typeface="Calibri"/>
                <a:sym typeface="Calibri"/>
              </a:rPr>
              <a:t>réponses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30"/>
          <p:cNvSpPr txBox="1"/>
          <p:nvPr/>
        </p:nvSpPr>
        <p:spPr>
          <a:xfrm>
            <a:off x="102450" y="816500"/>
            <a:ext cx="4569542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CA" b="1" dirty="0" err="1">
                <a:latin typeface="Calibri"/>
                <a:ea typeface="Calibri"/>
                <a:cs typeface="Calibri"/>
                <a:sym typeface="Calibri"/>
              </a:rPr>
              <a:t>Obtenir</a:t>
            </a:r>
            <a:r>
              <a:rPr lang="en-CA" b="1" dirty="0">
                <a:latin typeface="Calibri"/>
                <a:ea typeface="Calibri"/>
                <a:cs typeface="Calibri"/>
                <a:sym typeface="Calibri"/>
              </a:rPr>
              <a:t> des </a:t>
            </a:r>
            <a:r>
              <a:rPr lang="en-CA" b="1" dirty="0" err="1">
                <a:latin typeface="Calibri"/>
                <a:ea typeface="Calibri"/>
                <a:cs typeface="Calibri"/>
                <a:sym typeface="Calibri"/>
              </a:rPr>
              <a:t>informations</a:t>
            </a:r>
            <a:r>
              <a:rPr lang="en-CA" b="1" dirty="0">
                <a:latin typeface="Calibri"/>
                <a:ea typeface="Calibri"/>
                <a:cs typeface="Calibri"/>
                <a:sym typeface="Calibri"/>
              </a:rPr>
              <a:t> sur les </a:t>
            </a:r>
            <a:r>
              <a:rPr lang="en-CA" b="1" dirty="0" err="1">
                <a:latin typeface="Calibri"/>
                <a:ea typeface="Calibri"/>
                <a:cs typeface="Calibri"/>
                <a:sym typeface="Calibri"/>
              </a:rPr>
              <a:t>vaccins</a:t>
            </a:r>
            <a:r>
              <a:rPr lang="en-CA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b="1" dirty="0" err="1"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lang="en-CA" b="1" dirty="0"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CA" b="1" dirty="0" err="1">
                <a:latin typeface="Calibri"/>
                <a:ea typeface="Calibri"/>
                <a:cs typeface="Calibri"/>
                <a:sym typeface="Calibri"/>
              </a:rPr>
              <a:t>principale</a:t>
            </a:r>
            <a:r>
              <a:rPr lang="en-CA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b="1" dirty="0" err="1">
                <a:latin typeface="Calibri"/>
                <a:ea typeface="Calibri"/>
                <a:cs typeface="Calibri"/>
                <a:sym typeface="Calibri"/>
              </a:rPr>
              <a:t>tâche</a:t>
            </a:r>
            <a:r>
              <a:rPr lang="en-CA" b="1" dirty="0">
                <a:latin typeface="Calibri"/>
                <a:ea typeface="Calibri"/>
                <a:cs typeface="Calibri"/>
                <a:sym typeface="Calibri"/>
              </a:rPr>
              <a:t> du COVID.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30"/>
          <p:cNvSpPr txBox="1"/>
          <p:nvPr/>
        </p:nvSpPr>
        <p:spPr>
          <a:xfrm>
            <a:off x="78525" y="1291422"/>
            <a:ext cx="4593467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"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Combien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de temps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dois-je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attendre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avant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pouvoir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faire un rappel ?"</a:t>
            </a:r>
            <a:endParaRPr sz="1200" i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30"/>
          <p:cNvSpPr txBox="1"/>
          <p:nvPr/>
        </p:nvSpPr>
        <p:spPr>
          <a:xfrm>
            <a:off x="287050" y="3899250"/>
            <a:ext cx="3414000" cy="892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CA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Dates : </a:t>
            </a:r>
            <a:r>
              <a:rPr lang="en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1-31 </a:t>
            </a:r>
            <a:r>
              <a:rPr lang="en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août</a:t>
            </a:r>
            <a:r>
              <a:rPr lang="en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2021</a:t>
            </a: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Commentaires</a:t>
            </a:r>
            <a:r>
              <a:rPr lang="en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370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</a:t>
            </a:r>
            <a:r>
              <a:rPr lang="en" sz="1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seulement</a:t>
            </a:r>
            <a:endParaRPr sz="1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9546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1"/>
          <p:cNvSpPr txBox="1">
            <a:spLocks noGrp="1"/>
          </p:cNvSpPr>
          <p:nvPr>
            <p:ph type="sldNum" idx="12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aphicFrame>
        <p:nvGraphicFramePr>
          <p:cNvPr id="175" name="Google Shape;175;p31"/>
          <p:cNvGraphicFramePr/>
          <p:nvPr>
            <p:extLst>
              <p:ext uri="{D42A27DB-BD31-4B8C-83A1-F6EECF244321}">
                <p14:modId xmlns:p14="http://schemas.microsoft.com/office/powerpoint/2010/main" val="418048680"/>
              </p:ext>
            </p:extLst>
          </p:nvPr>
        </p:nvGraphicFramePr>
        <p:xfrm>
          <a:off x="4897400" y="865320"/>
          <a:ext cx="4123750" cy="42060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123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CA" sz="1200" b="1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Questions de recherche </a:t>
                      </a:r>
                      <a:r>
                        <a:rPr lang="en-CA" sz="1200" b="1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auxquelles</a:t>
                      </a:r>
                      <a:r>
                        <a:rPr lang="en-CA" sz="1200" b="1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b="1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vous</a:t>
                      </a:r>
                      <a:r>
                        <a:rPr lang="en-CA" sz="1200" b="1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b="1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pouvez</a:t>
                      </a:r>
                      <a:r>
                        <a:rPr lang="en-CA" sz="1200" b="1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b="1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répondre</a:t>
                      </a:r>
                      <a:endParaRPr lang="en-CA" sz="1200" b="1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25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Quels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sont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les points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douloureux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d'une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?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commentaire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a-t-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augmenté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diminué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par rapport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à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période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précédente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?</a:t>
                      </a:r>
                      <a:endParaRPr sz="1200" b="1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CA" sz="1200" b="1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Utilisez</a:t>
                      </a:r>
                      <a:r>
                        <a:rPr lang="en-CA" sz="12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des </a:t>
                      </a:r>
                      <a:r>
                        <a:rPr lang="en-CA" sz="1200" b="1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diagrammes</a:t>
                      </a:r>
                      <a:r>
                        <a:rPr lang="en-CA" sz="12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b="1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à</a:t>
                      </a:r>
                      <a:r>
                        <a:rPr lang="en-CA" sz="12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barres pour comparer les </a:t>
                      </a:r>
                      <a:r>
                        <a:rPr lang="en-CA" sz="1200" b="1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données</a:t>
                      </a:r>
                      <a:r>
                        <a:rPr lang="en-CA" sz="12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par </a:t>
                      </a:r>
                      <a:r>
                        <a:rPr lang="en-CA" sz="1200" b="1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période</a:t>
                      </a:r>
                      <a:r>
                        <a:rPr lang="en-CA" sz="12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temps</a:t>
                      </a:r>
                      <a:endParaRPr sz="1200" b="1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À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travers les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les points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douloureux</a:t>
                      </a:r>
                      <a:endParaRPr sz="1200" b="1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2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Additional details to consider including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6300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 point principal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comme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titre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comparaisons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pour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montrer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le retour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d'information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la page a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augmenté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diminué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Exemples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commentaires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pour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illustrer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les points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sensibles</a:t>
                      </a:r>
                      <a:endParaRPr lang="en-CA"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Annotez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les anomalies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les observations notables sur le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graphique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Char char="●"/>
                      </a:pP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Taux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d'achèvement</a:t>
                      </a:r>
                      <a:r>
                        <a:rPr lang="en-CA" sz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de satisfaction, de </a:t>
                      </a:r>
                      <a:r>
                        <a:rPr lang="en-CA" sz="1200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facilité</a:t>
                      </a:r>
                      <a:endParaRPr sz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6" name="Google Shape;176;p31"/>
          <p:cNvSpPr txBox="1">
            <a:spLocks noGrp="1"/>
          </p:cNvSpPr>
          <p:nvPr>
            <p:ph type="title"/>
          </p:nvPr>
        </p:nvSpPr>
        <p:spPr>
          <a:xfrm>
            <a:off x="83100" y="292625"/>
            <a:ext cx="906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CA" sz="2400" dirty="0" err="1">
                <a:solidFill>
                  <a:schemeClr val="dk1"/>
                </a:solidFill>
              </a:rPr>
              <a:t>Montrer</a:t>
            </a:r>
            <a:r>
              <a:rPr lang="en-CA" sz="2400" dirty="0">
                <a:solidFill>
                  <a:schemeClr val="dk1"/>
                </a:solidFill>
              </a:rPr>
              <a:t> les points de </a:t>
            </a:r>
            <a:r>
              <a:rPr lang="en-CA" sz="2400" dirty="0" err="1">
                <a:solidFill>
                  <a:schemeClr val="dk1"/>
                </a:solidFill>
              </a:rPr>
              <a:t>difficulté</a:t>
            </a:r>
            <a:r>
              <a:rPr lang="en-CA" sz="2400" dirty="0">
                <a:solidFill>
                  <a:schemeClr val="dk1"/>
                </a:solidFill>
              </a:rPr>
              <a:t> </a:t>
            </a:r>
            <a:r>
              <a:rPr lang="en-CA" sz="2400" dirty="0" err="1">
                <a:solidFill>
                  <a:schemeClr val="dk1"/>
                </a:solidFill>
              </a:rPr>
              <a:t>dans</a:t>
            </a:r>
            <a:r>
              <a:rPr lang="en-CA" sz="2400" dirty="0">
                <a:solidFill>
                  <a:schemeClr val="dk1"/>
                </a:solidFill>
              </a:rPr>
              <a:t> </a:t>
            </a:r>
            <a:r>
              <a:rPr lang="en-CA" sz="2400" dirty="0" err="1">
                <a:solidFill>
                  <a:schemeClr val="dk1"/>
                </a:solidFill>
              </a:rPr>
              <a:t>une</a:t>
            </a:r>
            <a:r>
              <a:rPr lang="en-CA" sz="2400" dirty="0">
                <a:solidFill>
                  <a:schemeClr val="dk1"/>
                </a:solidFill>
              </a:rPr>
              <a:t> </a:t>
            </a:r>
            <a:r>
              <a:rPr lang="en-CA" sz="2400" dirty="0" err="1">
                <a:solidFill>
                  <a:schemeClr val="dk1"/>
                </a:solidFill>
              </a:rPr>
              <a:t>tâche</a:t>
            </a:r>
            <a:r>
              <a:rPr lang="en-CA" sz="2400" dirty="0">
                <a:solidFill>
                  <a:schemeClr val="dk1"/>
                </a:solidFill>
              </a:rPr>
              <a:t> </a:t>
            </a:r>
            <a:r>
              <a:rPr lang="en-CA" sz="2400" dirty="0" err="1">
                <a:solidFill>
                  <a:schemeClr val="dk1"/>
                </a:solidFill>
              </a:rPr>
              <a:t>spécifique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77" name="Google Shape;177;p31"/>
          <p:cNvSpPr txBox="1"/>
          <p:nvPr/>
        </p:nvSpPr>
        <p:spPr>
          <a:xfrm>
            <a:off x="158950" y="898608"/>
            <a:ext cx="4662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CA" sz="1800" b="1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Le principal </a:t>
            </a:r>
            <a:r>
              <a:rPr lang="en-CA" sz="1800" b="1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problème</a:t>
            </a:r>
            <a:r>
              <a:rPr lang="en-CA" sz="1800" b="1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800" b="1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rencontré</a:t>
            </a:r>
            <a:r>
              <a:rPr lang="en-CA" sz="1800" b="1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800" b="1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dans</a:t>
            </a:r>
            <a:r>
              <a:rPr lang="en-CA" sz="1800" b="1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 le cadre de la </a:t>
            </a:r>
            <a:r>
              <a:rPr lang="en-CA" sz="1800" b="1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tâche</a:t>
            </a:r>
            <a:r>
              <a:rPr lang="en-CA" sz="1800" b="1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 "se faire </a:t>
            </a:r>
            <a:r>
              <a:rPr lang="en-CA" sz="1800" b="1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vacciner</a:t>
            </a:r>
            <a:r>
              <a:rPr lang="en-CA" sz="1800" b="1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" </a:t>
            </a:r>
            <a:r>
              <a:rPr lang="en-CA" sz="1800" b="1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était</a:t>
            </a:r>
            <a:r>
              <a:rPr lang="en-CA" sz="1800" b="1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CA" sz="1800" b="1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trouver</a:t>
            </a:r>
            <a:r>
              <a:rPr lang="en-CA" sz="1800" b="1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 un lien pour </a:t>
            </a:r>
            <a:r>
              <a:rPr lang="en-CA" sz="1800" b="1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prendre</a:t>
            </a:r>
            <a:r>
              <a:rPr lang="en-CA" sz="1800" b="1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CA" sz="1800" b="1" dirty="0" err="1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rendez-vous</a:t>
            </a:r>
            <a:r>
              <a:rPr lang="en-CA" sz="1800" b="1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b="1" dirty="0">
              <a:solidFill>
                <a:srgbClr val="07376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31" title="Chart"/>
          <p:cNvPicPr preferRelativeResize="0"/>
          <p:nvPr/>
        </p:nvPicPr>
        <p:blipFill rotWithShape="1">
          <a:blip r:embed="rId3">
            <a:alphaModFix/>
          </a:blip>
          <a:srcRect l="14617"/>
          <a:stretch/>
        </p:blipFill>
        <p:spPr>
          <a:xfrm>
            <a:off x="235650" y="1680425"/>
            <a:ext cx="4060626" cy="2639524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1"/>
          <p:cNvSpPr txBox="1"/>
          <p:nvPr/>
        </p:nvSpPr>
        <p:spPr>
          <a:xfrm>
            <a:off x="287050" y="4051650"/>
            <a:ext cx="3708900" cy="104641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CA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Dates : 1-31 </a:t>
            </a:r>
            <a:r>
              <a:rPr lang="en-CA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août</a:t>
            </a:r>
            <a:r>
              <a:rPr lang="en-CA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2021</a:t>
            </a:r>
          </a:p>
          <a:p>
            <a:pPr lvl="0"/>
            <a:r>
              <a:rPr lang="en-CA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Taux</a:t>
            </a:r>
            <a:r>
              <a:rPr lang="en-CA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d'achèvement</a:t>
            </a:r>
            <a:r>
              <a:rPr lang="en-CA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</a:t>
            </a:r>
            <a:r>
              <a:rPr lang="en-CA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</a:t>
            </a:r>
            <a:r>
              <a:rPr lang="en-CA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70%</a:t>
            </a:r>
          </a:p>
          <a:p>
            <a:pPr lvl="0"/>
            <a:r>
              <a:rPr lang="en-CA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Taux</a:t>
            </a:r>
            <a:r>
              <a:rPr lang="en-CA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satisfaction : 66%</a:t>
            </a:r>
          </a:p>
          <a:p>
            <a:pPr lvl="0"/>
            <a:r>
              <a:rPr lang="en-CA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Taux</a:t>
            </a:r>
            <a:r>
              <a:rPr lang="en-CA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CA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facilité</a:t>
            </a:r>
            <a:r>
              <a:rPr lang="en-CA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67%</a:t>
            </a:r>
          </a:p>
          <a:p>
            <a:pPr lvl="0"/>
            <a:r>
              <a:rPr lang="en-CA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Données</a:t>
            </a:r>
            <a:r>
              <a:rPr lang="en-CA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d'exemple</a:t>
            </a:r>
            <a:r>
              <a:rPr lang="en-CA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seulement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31"/>
          <p:cNvSpPr txBox="1"/>
          <p:nvPr/>
        </p:nvSpPr>
        <p:spPr>
          <a:xfrm>
            <a:off x="1102076" y="1860385"/>
            <a:ext cx="3097062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"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J'ai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été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invité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à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faire un rappel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je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ne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trouve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pas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où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aller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pour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prendre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CA" sz="1200" i="1" dirty="0" err="1">
                <a:latin typeface="Calibri"/>
                <a:ea typeface="Calibri"/>
                <a:cs typeface="Calibri"/>
                <a:sym typeface="Calibri"/>
              </a:rPr>
              <a:t>rendez-vous</a:t>
            </a:r>
            <a:r>
              <a:rPr lang="en-CA" sz="1200" i="1" dirty="0">
                <a:latin typeface="Calibri"/>
                <a:ea typeface="Calibri"/>
                <a:cs typeface="Calibri"/>
                <a:sym typeface="Calibri"/>
              </a:rPr>
              <a:t>".</a:t>
            </a:r>
            <a:endParaRPr sz="1200" i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6988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aphicFrame>
        <p:nvGraphicFramePr>
          <p:cNvPr id="228" name="Google Shape;228;p10"/>
          <p:cNvGraphicFramePr/>
          <p:nvPr>
            <p:extLst>
              <p:ext uri="{D42A27DB-BD31-4B8C-83A1-F6EECF244321}">
                <p14:modId xmlns:p14="http://schemas.microsoft.com/office/powerpoint/2010/main" val="1054410047"/>
              </p:ext>
            </p:extLst>
          </p:nvPr>
        </p:nvGraphicFramePr>
        <p:xfrm>
          <a:off x="78325" y="900463"/>
          <a:ext cx="8987325" cy="2068090"/>
        </p:xfrm>
        <a:graphic>
          <a:graphicData uri="http://schemas.openxmlformats.org/drawingml/2006/table">
            <a:tbl>
              <a:tblPr>
                <a:noFill/>
                <a:tableStyleId>{4BBE1E86-07C7-4649-BE48-AA577A6D8EB1}</a:tableStyleId>
              </a:tblPr>
              <a:tblGrid>
                <a:gridCol w="465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5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142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Principaux enjeux de la rétroaction sur le Web</a:t>
                      </a:r>
                      <a:br>
                        <a:rPr lang="en" sz="2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" sz="12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 20 au 31 décembre 2021</a:t>
                      </a:r>
                      <a:endParaRPr sz="12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7376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rgbClr val="11111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Enjeux ou questions</a:t>
                      </a:r>
                      <a:endParaRPr sz="1100" b="1" u="none" strike="noStrike" cap="none">
                        <a:solidFill>
                          <a:srgbClr val="11111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rgbClr val="11111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Types de problèmes </a:t>
                      </a:r>
                      <a:endParaRPr sz="1100" u="none" strike="noStrike" cap="none">
                        <a:solidFill>
                          <a:srgbClr val="11111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100" b="1" dirty="0" err="1">
                          <a:solidFill>
                            <a:srgbClr val="11111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</a:t>
                      </a:r>
                      <a:r>
                        <a:rPr lang="en-CA" sz="1100" b="1" dirty="0">
                          <a:solidFill>
                            <a:srgbClr val="11111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(s) </a:t>
                      </a:r>
                      <a:r>
                        <a:rPr lang="en-CA" sz="1100" b="1" dirty="0" err="1">
                          <a:solidFill>
                            <a:srgbClr val="11111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concernée</a:t>
                      </a:r>
                      <a:r>
                        <a:rPr lang="en-CA" sz="1100" b="1" dirty="0">
                          <a:solidFill>
                            <a:srgbClr val="11111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(s)</a:t>
                      </a: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100" b="1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Sujet</a:t>
                      </a:r>
                      <a:r>
                        <a:rPr lang="en-CA" sz="11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1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1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 du </a:t>
                      </a:r>
                      <a:r>
                        <a:rPr lang="en-CA" sz="1100" b="1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problème</a:t>
                      </a:r>
                      <a:endParaRPr sz="11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" sz="105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Lacunes</a:t>
                      </a:r>
                      <a:r>
                        <a:rPr lang="en" sz="105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des politiques</a:t>
                      </a:r>
                      <a:endParaRPr sz="105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CA" sz="105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Nom de la </a:t>
                      </a:r>
                      <a:r>
                        <a:rPr lang="en-CA" sz="105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</a:t>
                      </a:r>
                      <a:endParaRPr sz="105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100" b="1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Sujet</a:t>
                      </a:r>
                      <a:r>
                        <a:rPr lang="en-CA" sz="11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2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100" b="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 du </a:t>
                      </a:r>
                      <a:r>
                        <a:rPr lang="en-CA" sz="1100" b="1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problème</a:t>
                      </a:r>
                      <a:endParaRPr lang="en-CA" sz="11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5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Lacunes des politiques</a:t>
                      </a:r>
                      <a:endParaRPr sz="105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CA" sz="105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Nom de la </a:t>
                      </a:r>
                      <a:r>
                        <a:rPr lang="en-CA" sz="105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tâche</a:t>
                      </a:r>
                      <a:endParaRPr sz="105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29" name="Google Shape;229;p10"/>
          <p:cNvSpPr txBox="1"/>
          <p:nvPr/>
        </p:nvSpPr>
        <p:spPr>
          <a:xfrm>
            <a:off x="11264" y="228731"/>
            <a:ext cx="946926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Modèle</a:t>
            </a:r>
            <a:r>
              <a:rPr lang="en" sz="2200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: questions </a:t>
            </a:r>
            <a:r>
              <a:rPr lang="en" sz="2200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émergentes</a:t>
            </a:r>
            <a:r>
              <a:rPr lang="en" sz="2200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en" sz="2200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signaux</a:t>
            </a:r>
            <a:r>
              <a:rPr lang="en" sz="2200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2200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d’alarme</a:t>
            </a:r>
            <a:r>
              <a:rPr lang="en" sz="2200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" sz="2200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haut</a:t>
            </a:r>
            <a:r>
              <a:rPr lang="en" sz="2200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2200" b="0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niveau</a:t>
            </a:r>
            <a:r>
              <a:rPr lang="en" sz="2200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2200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0" name="Google Shape;230;p10"/>
          <p:cNvSpPr txBox="1"/>
          <p:nvPr/>
        </p:nvSpPr>
        <p:spPr>
          <a:xfrm>
            <a:off x="78325" y="3270007"/>
            <a:ext cx="8834400" cy="1590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Mettre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évidence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les </a:t>
            </a: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problèmes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qui </a:t>
            </a: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dépassent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portée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du travail de </a:t>
            </a: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votre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équipe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et qui </a:t>
            </a: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doivent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être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acheminés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au </a:t>
            </a: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supérieur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" sz="1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r>
              <a:rPr lang="en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●"/>
            </a:pPr>
            <a:r>
              <a:rPr lang="en" sz="1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lacunes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des politiques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●"/>
            </a:pPr>
            <a:r>
              <a:rPr lang="en" sz="1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lacunes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dans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le </a:t>
            </a:r>
            <a:r>
              <a:rPr lang="en" sz="1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contenu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information </a:t>
            </a:r>
            <a:r>
              <a:rPr lang="en" sz="1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incorrecte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nécessitant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un expert </a:t>
            </a:r>
            <a:r>
              <a:rPr lang="en" sz="1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" sz="1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matière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●"/>
            </a:pPr>
            <a:r>
              <a:rPr lang="en" sz="1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problèmes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techniques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" val="{&quot;SavedSwatch&quot;:&quot;-16756366|-13593164|-13155766|-3334100|-3351552|Treasury Board&quot;,&quot;Id&quot;:&quot;6206b0963430323910466386&quot;,&quot;SmartGridHorizontal&quot;:0,&quot;LinkedExcelSources&quot;:{},&quot;LinkedProjectSources&quot;:{},&quot;FlowConfig&quot;:{&quot;Canvas&quot;:{&quot;Slide&quot;:-1,&quot;Width&quot;:0,&quot;Height&quot;:0},&quot;Timeline&quot;:{&quot;Actions&quot;:[]}},&quot;LinkedSlideMergeSources&quot;:{},&quot;LinkedSharePointSlideMergeSources&quot;:{}}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073763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ptimizatio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ptimization override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927</Words>
  <Application>Microsoft Macintosh PowerPoint</Application>
  <PresentationFormat>On-screen Show (16:9)</PresentationFormat>
  <Paragraphs>133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Arial</vt:lpstr>
      <vt:lpstr>Open Sans</vt:lpstr>
      <vt:lpstr>Roboto</vt:lpstr>
      <vt:lpstr>Simple Light</vt:lpstr>
      <vt:lpstr>Optimization</vt:lpstr>
      <vt:lpstr>Partager les idées tirées des données de rétroaction  Modèles pour partager les tendances et les points de vue qui découlent des commentaires des utilisateurs</vt:lpstr>
      <vt:lpstr>Aider les gens à comprendre comment les données sont collectées</vt:lpstr>
      <vt:lpstr>PowerPoint Presentation</vt:lpstr>
      <vt:lpstr>Modèle : Un résumé de base d’une page des données sur les commentaires</vt:lpstr>
      <vt:lpstr>PowerPoint Presentation</vt:lpstr>
      <vt:lpstr>PowerPoint Presentation</vt:lpstr>
      <vt:lpstr>Montrer les points de difficulté dans une tâche spécifique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Communiquer les commentaires sur la page Modèles pour partager les tendances et les points de vue qui découlent des commentaires des utilisateurs</dc:title>
  <dc:creator>Sylvie Rocque</dc:creator>
  <cp:lastModifiedBy>Microsoft Office User</cp:lastModifiedBy>
  <cp:revision>10</cp:revision>
  <dcterms:modified xsi:type="dcterms:W3CDTF">2023-02-13T18:40:42Z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515d617-256d-4284-aedb-1064be1c4b48_Enabled">
    <vt:lpwstr>true</vt:lpwstr>
  </property>
  <property fmtid="{D5CDD505-2E9C-101B-9397-08002B2CF9AE}" pid="3" name="MSIP_Label_3515d617-256d-4284-aedb-1064be1c4b48_SetDate">
    <vt:lpwstr>2022-02-11T18:53:15Z</vt:lpwstr>
  </property>
  <property fmtid="{D5CDD505-2E9C-101B-9397-08002B2CF9AE}" pid="4" name="MSIP_Label_3515d617-256d-4284-aedb-1064be1c4b48_Method">
    <vt:lpwstr>Privileged</vt:lpwstr>
  </property>
  <property fmtid="{D5CDD505-2E9C-101B-9397-08002B2CF9AE}" pid="5" name="MSIP_Label_3515d617-256d-4284-aedb-1064be1c4b48_Name">
    <vt:lpwstr>3515d617-256d-4284-aedb-1064be1c4b48</vt:lpwstr>
  </property>
  <property fmtid="{D5CDD505-2E9C-101B-9397-08002B2CF9AE}" pid="6" name="MSIP_Label_3515d617-256d-4284-aedb-1064be1c4b48_SiteId">
    <vt:lpwstr>6397df10-4595-4047-9c4f-03311282152b</vt:lpwstr>
  </property>
  <property fmtid="{D5CDD505-2E9C-101B-9397-08002B2CF9AE}" pid="7" name="MSIP_Label_3515d617-256d-4284-aedb-1064be1c4b48_ActionId">
    <vt:lpwstr>c3a585f6-5a6b-41c4-afff-c7863a25598d</vt:lpwstr>
  </property>
  <property fmtid="{D5CDD505-2E9C-101B-9397-08002B2CF9AE}" pid="8" name="MSIP_Label_3515d617-256d-4284-aedb-1064be1c4b48_ContentBits">
    <vt:lpwstr>0</vt:lpwstr>
  </property>
</Properties>
</file>